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62" r:id="rId5"/>
    <p:sldId id="259" r:id="rId6"/>
    <p:sldId id="261" r:id="rId7"/>
    <p:sldId id="260" r:id="rId8"/>
  </p:sldIdLst>
  <p:sldSz cx="12192000" cy="6858000"/>
  <p:notesSz cx="6858000" cy="9144000"/>
  <p:defaultTextStyle>
    <a:defPPr lvl="0">
      <a:defRPr lang="en-US"/>
    </a:defPPr>
    <a:lvl1pPr marL="0" lv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584" autoAdjust="0"/>
  </p:normalViewPr>
  <p:slideViewPr>
    <p:cSldViewPr snapToGrid="0">
      <p:cViewPr varScale="1">
        <p:scale>
          <a:sx n="61" d="100"/>
          <a:sy n="61" d="100"/>
        </p:scale>
        <p:origin x="812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024"/>
    </p:cViewPr>
  </p:outlineViewPr>
  <p:notesTextViewPr>
    <p:cViewPr>
      <p:scale>
        <a:sx n="400" d="100"/>
        <a:sy n="4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C3363C-D317-4CBA-BAFF-DC40EB8D378A}" type="datetimeFigureOut">
              <a:rPr lang="it-IT" smtClean="0"/>
              <a:t>28/02/2019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7B40B4-A853-4F2B-8F55-24345F49085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6872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7B40B4-A853-4F2B-8F55-24345F490856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5949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7B40B4-A853-4F2B-8F55-24345F490856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5162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file:///E:\Progetto_vecchio\CASTELLAMMARE.mp4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 err="1"/>
              <a:t>Liceo</a:t>
            </a:r>
            <a:r>
              <a:rPr lang="en-US" sz="3600" dirty="0"/>
              <a:t> </a:t>
            </a:r>
            <a:r>
              <a:rPr lang="en-US" sz="3600" dirty="0" err="1"/>
              <a:t>Scientifico</a:t>
            </a:r>
            <a:r>
              <a:rPr lang="en-US" sz="3600" dirty="0"/>
              <a:t> “N. </a:t>
            </a:r>
            <a:r>
              <a:rPr lang="en-US" sz="3600" dirty="0" err="1"/>
              <a:t>Sensale</a:t>
            </a:r>
            <a:r>
              <a:rPr lang="en-US" sz="3600" dirty="0"/>
              <a:t>”</a:t>
            </a:r>
            <a:endParaRPr lang="el-GR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Nocera </a:t>
            </a:r>
            <a:r>
              <a:rPr lang="en-US" dirty="0" err="1"/>
              <a:t>Inferiore</a:t>
            </a:r>
            <a:r>
              <a:rPr lang="en-US" dirty="0"/>
              <a:t>, Italia</a:t>
            </a:r>
            <a:endParaRPr lang="el-G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139" y="1"/>
            <a:ext cx="3649637" cy="2514600"/>
          </a:xfrm>
          <a:prstGeom prst="rect">
            <a:avLst/>
          </a:prstGeom>
        </p:spPr>
      </p:pic>
      <p:pic>
        <p:nvPicPr>
          <p:cNvPr id="1026" name="Picture 2" descr="Benvenuti nel sito della nostra Scuola">
            <a:extLst>
              <a:ext uri="{FF2B5EF4-FFF2-40B4-BE49-F238E27FC236}">
                <a16:creationId xmlns:a16="http://schemas.microsoft.com/office/drawing/2014/main" id="{6A1D895C-F787-4B91-95E8-688D2AA2AA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199" y="906961"/>
            <a:ext cx="284797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423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History of Nocera </a:t>
            </a:r>
            <a:r>
              <a:rPr lang="en-US" sz="3200" dirty="0" err="1"/>
              <a:t>Inferiore</a:t>
            </a:r>
            <a:endParaRPr lang="el-GR" sz="32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99089" y="1154579"/>
            <a:ext cx="10786306" cy="4967416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Nocera </a:t>
            </a:r>
            <a:r>
              <a:rPr lang="en-US" dirty="0" err="1">
                <a:solidFill>
                  <a:schemeClr val="tx1"/>
                </a:solidFill>
              </a:rPr>
              <a:t>Inferiore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Location: It is in the south of Italy between the cities of Salerno 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      and Pompeii, about 20 minutes from the Amalfi coast</a:t>
            </a:r>
          </a:p>
          <a:p>
            <a:pPr marL="0" indent="0">
              <a:buNone/>
            </a:pPr>
            <a:r>
              <a:rPr lang="it-IT" altLang="it-IT" dirty="0">
                <a:solidFill>
                  <a:schemeClr val="tx1"/>
                </a:solidFill>
              </a:rPr>
              <a:t>      45.796 </a:t>
            </a:r>
            <a:r>
              <a:rPr lang="it-IT" altLang="it-IT" dirty="0" err="1">
                <a:solidFill>
                  <a:schemeClr val="tx1"/>
                </a:solidFill>
              </a:rPr>
              <a:t>inhabitants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it-IT" dirty="0" err="1">
                <a:solidFill>
                  <a:schemeClr val="tx1"/>
                </a:solidFill>
              </a:rPr>
              <a:t>Its</a:t>
            </a:r>
            <a:r>
              <a:rPr lang="it-IT" dirty="0">
                <a:solidFill>
                  <a:schemeClr val="tx1"/>
                </a:solidFill>
              </a:rPr>
              <a:t> ancient name </a:t>
            </a:r>
            <a:r>
              <a:rPr lang="it-IT" dirty="0" err="1">
                <a:solidFill>
                  <a:schemeClr val="tx1"/>
                </a:solidFill>
              </a:rPr>
              <a:t>was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Nuvkrinum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Alafaternum</a:t>
            </a:r>
            <a:r>
              <a:rPr lang="it-IT" dirty="0">
                <a:solidFill>
                  <a:schemeClr val="tx1"/>
                </a:solidFill>
              </a:rPr>
              <a:t> (</a:t>
            </a:r>
            <a:r>
              <a:rPr lang="it-IT" dirty="0" err="1">
                <a:solidFill>
                  <a:schemeClr val="tx1"/>
                </a:solidFill>
              </a:rPr>
              <a:t>Nuceria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Alfaterna</a:t>
            </a:r>
            <a:r>
              <a:rPr lang="it-IT" dirty="0">
                <a:solidFill>
                  <a:schemeClr val="tx1"/>
                </a:solidFill>
              </a:rPr>
              <a:t> or </a:t>
            </a:r>
            <a:r>
              <a:rPr lang="it-IT" dirty="0" err="1">
                <a:solidFill>
                  <a:schemeClr val="tx1"/>
                </a:solidFill>
              </a:rPr>
              <a:t>Νουκερί</a:t>
            </a:r>
            <a:r>
              <a:rPr lang="it-IT" dirty="0">
                <a:solidFill>
                  <a:schemeClr val="tx1"/>
                </a:solidFill>
              </a:rPr>
              <a:t>α)</a:t>
            </a:r>
          </a:p>
          <a:p>
            <a:pPr marL="0" indent="0">
              <a:buNone/>
            </a:pPr>
            <a:r>
              <a:rPr lang="it-IT" dirty="0">
                <a:solidFill>
                  <a:schemeClr val="tx1"/>
                </a:solidFill>
              </a:rPr>
              <a:t>      </a:t>
            </a:r>
            <a:r>
              <a:rPr lang="it-IT" dirty="0" err="1">
                <a:solidFill>
                  <a:schemeClr val="tx1"/>
                </a:solidFill>
              </a:rPr>
              <a:t>It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altLang="it-IT" dirty="0" err="1">
                <a:solidFill>
                  <a:schemeClr val="tx1"/>
                </a:solidFill>
              </a:rPr>
              <a:t>is</a:t>
            </a:r>
            <a:r>
              <a:rPr lang="it-IT" altLang="it-IT" dirty="0">
                <a:solidFill>
                  <a:schemeClr val="tx1"/>
                </a:solidFill>
              </a:rPr>
              <a:t> </a:t>
            </a:r>
            <a:r>
              <a:rPr lang="it-IT" altLang="it-IT" dirty="0" err="1">
                <a:solidFill>
                  <a:schemeClr val="tx1"/>
                </a:solidFill>
              </a:rPr>
              <a:t>believed</a:t>
            </a:r>
            <a:r>
              <a:rPr lang="it-IT" altLang="it-IT" dirty="0">
                <a:solidFill>
                  <a:schemeClr val="tx1"/>
                </a:solidFill>
              </a:rPr>
              <a:t> </a:t>
            </a:r>
            <a:r>
              <a:rPr lang="it-IT" altLang="it-IT" dirty="0" err="1">
                <a:solidFill>
                  <a:schemeClr val="tx1"/>
                </a:solidFill>
              </a:rPr>
              <a:t>that</a:t>
            </a:r>
            <a:r>
              <a:rPr lang="it-IT" altLang="it-IT" dirty="0">
                <a:solidFill>
                  <a:schemeClr val="tx1"/>
                </a:solidFill>
              </a:rPr>
              <a:t> the city </a:t>
            </a:r>
            <a:r>
              <a:rPr lang="it-IT" altLang="it-IT" dirty="0" err="1">
                <a:solidFill>
                  <a:schemeClr val="tx1"/>
                </a:solidFill>
              </a:rPr>
              <a:t>was</a:t>
            </a:r>
            <a:r>
              <a:rPr lang="it-IT" altLang="it-IT" dirty="0">
                <a:solidFill>
                  <a:schemeClr val="tx1"/>
                </a:solidFill>
              </a:rPr>
              <a:t> </a:t>
            </a:r>
            <a:r>
              <a:rPr lang="it-IT" altLang="it-IT" dirty="0" err="1">
                <a:solidFill>
                  <a:schemeClr val="tx1"/>
                </a:solidFill>
              </a:rPr>
              <a:t>founded</a:t>
            </a:r>
            <a:r>
              <a:rPr lang="it-IT" altLang="it-IT" dirty="0">
                <a:solidFill>
                  <a:schemeClr val="tx1"/>
                </a:solidFill>
              </a:rPr>
              <a:t> 750 </a:t>
            </a:r>
            <a:r>
              <a:rPr lang="it-IT" altLang="it-IT" dirty="0" err="1">
                <a:solidFill>
                  <a:schemeClr val="tx1"/>
                </a:solidFill>
              </a:rPr>
              <a:t>years</a:t>
            </a:r>
            <a:r>
              <a:rPr lang="it-IT" altLang="it-IT" dirty="0">
                <a:solidFill>
                  <a:schemeClr val="tx1"/>
                </a:solidFill>
              </a:rPr>
              <a:t> </a:t>
            </a:r>
            <a:r>
              <a:rPr lang="it-IT" altLang="it-IT" dirty="0" err="1">
                <a:solidFill>
                  <a:schemeClr val="tx1"/>
                </a:solidFill>
              </a:rPr>
              <a:t>before</a:t>
            </a:r>
            <a:r>
              <a:rPr lang="it-IT" altLang="it-IT" dirty="0">
                <a:solidFill>
                  <a:schemeClr val="tx1"/>
                </a:solidFill>
              </a:rPr>
              <a:t> the </a:t>
            </a:r>
            <a:r>
              <a:rPr lang="it-IT" altLang="it-IT" dirty="0" err="1">
                <a:solidFill>
                  <a:schemeClr val="tx1"/>
                </a:solidFill>
              </a:rPr>
              <a:t>birth</a:t>
            </a:r>
            <a:r>
              <a:rPr lang="it-IT" altLang="it-IT" dirty="0">
                <a:solidFill>
                  <a:schemeClr val="tx1"/>
                </a:solidFill>
              </a:rPr>
              <a:t> of Rome, </a:t>
            </a:r>
            <a:r>
              <a:rPr lang="it-IT" altLang="it-IT" dirty="0" err="1">
                <a:solidFill>
                  <a:schemeClr val="tx1"/>
                </a:solidFill>
              </a:rPr>
              <a:t>that</a:t>
            </a:r>
            <a:r>
              <a:rPr lang="it-IT" altLang="it-IT" dirty="0">
                <a:solidFill>
                  <a:schemeClr val="tx1"/>
                </a:solidFill>
              </a:rPr>
              <a:t> </a:t>
            </a:r>
            <a:r>
              <a:rPr lang="it-IT" altLang="it-IT" dirty="0" err="1">
                <a:solidFill>
                  <a:schemeClr val="tx1"/>
                </a:solidFill>
              </a:rPr>
              <a:t>is</a:t>
            </a:r>
            <a:r>
              <a:rPr lang="it-IT" altLang="it-IT" dirty="0">
                <a:solidFill>
                  <a:schemeClr val="tx1"/>
                </a:solidFill>
              </a:rPr>
              <a:t> in 1503 BC.</a:t>
            </a:r>
          </a:p>
          <a:p>
            <a:pPr marL="0" indent="0">
              <a:buNone/>
            </a:pPr>
            <a:r>
              <a:rPr lang="it-IT" altLang="it-IT" dirty="0">
                <a:solidFill>
                  <a:schemeClr val="tx1"/>
                </a:solidFill>
              </a:rPr>
              <a:t>     </a:t>
            </a:r>
            <a:r>
              <a:rPr lang="it-IT" altLang="it-IT" dirty="0" err="1">
                <a:solidFill>
                  <a:schemeClr val="tx1"/>
                </a:solidFill>
              </a:rPr>
              <a:t>Originally</a:t>
            </a:r>
            <a:r>
              <a:rPr lang="it-IT" altLang="it-IT" dirty="0">
                <a:solidFill>
                  <a:schemeClr val="tx1"/>
                </a:solidFill>
              </a:rPr>
              <a:t> the city </a:t>
            </a:r>
            <a:r>
              <a:rPr lang="it-IT" altLang="it-IT" dirty="0" err="1">
                <a:solidFill>
                  <a:schemeClr val="tx1"/>
                </a:solidFill>
              </a:rPr>
              <a:t>was</a:t>
            </a:r>
            <a:r>
              <a:rPr lang="it-IT" altLang="it-IT" dirty="0">
                <a:solidFill>
                  <a:schemeClr val="tx1"/>
                </a:solidFill>
              </a:rPr>
              <a:t> an </a:t>
            </a:r>
            <a:r>
              <a:rPr lang="it-IT" altLang="it-IT" dirty="0" err="1">
                <a:solidFill>
                  <a:schemeClr val="tx1"/>
                </a:solidFill>
              </a:rPr>
              <a:t>Etruscan</a:t>
            </a:r>
            <a:r>
              <a:rPr lang="it-IT" altLang="it-IT" dirty="0">
                <a:solidFill>
                  <a:schemeClr val="tx1"/>
                </a:solidFill>
              </a:rPr>
              <a:t> settlement like Capua, Nola and Pompeii .			</a:t>
            </a:r>
          </a:p>
          <a:p>
            <a:pPr marL="0" indent="0">
              <a:buNone/>
            </a:pPr>
            <a:r>
              <a:rPr lang="it-IT" altLang="it-IT" dirty="0">
                <a:solidFill>
                  <a:schemeClr val="tx1"/>
                </a:solidFill>
              </a:rPr>
              <a:t>     </a:t>
            </a:r>
            <a:r>
              <a:rPr lang="it-IT" altLang="it-IT" dirty="0" err="1">
                <a:solidFill>
                  <a:schemeClr val="tx1"/>
                </a:solidFill>
              </a:rPr>
              <a:t>According</a:t>
            </a:r>
            <a:r>
              <a:rPr lang="it-IT" altLang="it-IT" dirty="0">
                <a:solidFill>
                  <a:schemeClr val="tx1"/>
                </a:solidFill>
              </a:rPr>
              <a:t> to Plinius the </a:t>
            </a:r>
            <a:r>
              <a:rPr lang="it-IT" altLang="it-IT" dirty="0" err="1">
                <a:solidFill>
                  <a:schemeClr val="tx1"/>
                </a:solidFill>
              </a:rPr>
              <a:t>Elder</a:t>
            </a:r>
            <a:r>
              <a:rPr lang="it-IT" altLang="it-IT" dirty="0">
                <a:solidFill>
                  <a:schemeClr val="tx1"/>
                </a:solidFill>
              </a:rPr>
              <a:t> Nocera </a:t>
            </a:r>
            <a:r>
              <a:rPr lang="it-IT" altLang="it-IT" dirty="0" err="1">
                <a:solidFill>
                  <a:schemeClr val="tx1"/>
                </a:solidFill>
              </a:rPr>
              <a:t>lay</a:t>
            </a:r>
            <a:r>
              <a:rPr lang="it-IT" altLang="it-IT" dirty="0">
                <a:solidFill>
                  <a:schemeClr val="tx1"/>
                </a:solidFill>
              </a:rPr>
              <a:t> </a:t>
            </a:r>
            <a:r>
              <a:rPr lang="it-IT" altLang="it-IT" dirty="0" err="1">
                <a:solidFill>
                  <a:schemeClr val="tx1"/>
                </a:solidFill>
              </a:rPr>
              <a:t>along</a:t>
            </a:r>
            <a:r>
              <a:rPr lang="it-IT" altLang="it-IT" dirty="0">
                <a:solidFill>
                  <a:schemeClr val="tx1"/>
                </a:solidFill>
              </a:rPr>
              <a:t> the Sarno River, </a:t>
            </a:r>
            <a:r>
              <a:rPr lang="it-IT" altLang="it-IT" dirty="0" err="1">
                <a:solidFill>
                  <a:schemeClr val="tx1"/>
                </a:solidFill>
              </a:rPr>
              <a:t>nine</a:t>
            </a:r>
            <a:r>
              <a:rPr lang="it-IT" altLang="it-IT" dirty="0">
                <a:solidFill>
                  <a:schemeClr val="tx1"/>
                </a:solidFill>
              </a:rPr>
              <a:t> </a:t>
            </a:r>
            <a:r>
              <a:rPr lang="it-IT" altLang="it-IT" dirty="0" err="1">
                <a:solidFill>
                  <a:schemeClr val="tx1"/>
                </a:solidFill>
              </a:rPr>
              <a:t>miles</a:t>
            </a:r>
            <a:r>
              <a:rPr lang="it-IT" altLang="it-IT" dirty="0">
                <a:solidFill>
                  <a:schemeClr val="tx1"/>
                </a:solidFill>
              </a:rPr>
              <a:t> from </a:t>
            </a:r>
            <a:r>
              <a:rPr lang="it-IT" altLang="it-IT" dirty="0" err="1">
                <a:solidFill>
                  <a:schemeClr val="tx1"/>
                </a:solidFill>
              </a:rPr>
              <a:t>its</a:t>
            </a:r>
            <a:r>
              <a:rPr lang="it-IT" altLang="it-IT" dirty="0">
                <a:solidFill>
                  <a:schemeClr val="tx1"/>
                </a:solidFill>
              </a:rPr>
              <a:t> </a:t>
            </a:r>
            <a:r>
              <a:rPr lang="it-IT" altLang="it-IT" dirty="0" err="1">
                <a:solidFill>
                  <a:schemeClr val="tx1"/>
                </a:solidFill>
              </a:rPr>
              <a:t>mouth</a:t>
            </a:r>
            <a:r>
              <a:rPr lang="it-IT" altLang="it-IT" dirty="0">
                <a:solidFill>
                  <a:schemeClr val="tx1"/>
                </a:solidFill>
              </a:rPr>
              <a:t> and   </a:t>
            </a:r>
          </a:p>
          <a:p>
            <a:pPr marL="0" indent="0">
              <a:buNone/>
            </a:pPr>
            <a:r>
              <a:rPr lang="it-IT" altLang="it-IT" dirty="0">
                <a:solidFill>
                  <a:schemeClr val="tx1"/>
                </a:solidFill>
              </a:rPr>
              <a:t>     16 </a:t>
            </a:r>
            <a:r>
              <a:rPr lang="it-IT" altLang="it-IT" dirty="0" err="1">
                <a:solidFill>
                  <a:schemeClr val="tx1"/>
                </a:solidFill>
              </a:rPr>
              <a:t>miles</a:t>
            </a:r>
            <a:r>
              <a:rPr lang="it-IT" altLang="it-IT" dirty="0">
                <a:solidFill>
                  <a:schemeClr val="tx1"/>
                </a:solidFill>
              </a:rPr>
              <a:t> </a:t>
            </a:r>
            <a:r>
              <a:rPr lang="it-IT" altLang="it-IT" dirty="0" err="1">
                <a:solidFill>
                  <a:schemeClr val="tx1"/>
                </a:solidFill>
              </a:rPr>
              <a:t>south-east</a:t>
            </a:r>
            <a:r>
              <a:rPr lang="it-IT" altLang="it-IT" dirty="0">
                <a:solidFill>
                  <a:schemeClr val="tx1"/>
                </a:solidFill>
              </a:rPr>
              <a:t> of Nola. In reality, the </a:t>
            </a:r>
            <a:r>
              <a:rPr lang="it-IT" altLang="it-IT" dirty="0" err="1">
                <a:solidFill>
                  <a:schemeClr val="tx1"/>
                </a:solidFill>
              </a:rPr>
              <a:t>river</a:t>
            </a:r>
            <a:r>
              <a:rPr lang="it-IT" altLang="it-IT" dirty="0">
                <a:solidFill>
                  <a:schemeClr val="tx1"/>
                </a:solidFill>
              </a:rPr>
              <a:t> </a:t>
            </a:r>
            <a:r>
              <a:rPr lang="it-IT" altLang="it-IT" dirty="0" err="1">
                <a:solidFill>
                  <a:schemeClr val="tx1"/>
                </a:solidFill>
              </a:rPr>
              <a:t>was</a:t>
            </a:r>
            <a:r>
              <a:rPr lang="it-IT" altLang="it-IT" dirty="0">
                <a:solidFill>
                  <a:schemeClr val="tx1"/>
                </a:solidFill>
              </a:rPr>
              <a:t> </a:t>
            </a:r>
            <a:r>
              <a:rPr lang="it-IT" altLang="it-IT" dirty="0" err="1">
                <a:solidFill>
                  <a:schemeClr val="tx1"/>
                </a:solidFill>
              </a:rPr>
              <a:t>quite</a:t>
            </a:r>
            <a:r>
              <a:rPr lang="it-IT" altLang="it-IT" dirty="0">
                <a:solidFill>
                  <a:schemeClr val="tx1"/>
                </a:solidFill>
              </a:rPr>
              <a:t> far from the city,  </a:t>
            </a:r>
            <a:r>
              <a:rPr lang="it-IT" altLang="it-IT" dirty="0" err="1">
                <a:solidFill>
                  <a:schemeClr val="tx1"/>
                </a:solidFill>
              </a:rPr>
              <a:t>but</a:t>
            </a:r>
            <a:r>
              <a:rPr lang="it-IT" altLang="it-IT" dirty="0">
                <a:solidFill>
                  <a:schemeClr val="tx1"/>
                </a:solidFill>
              </a:rPr>
              <a:t> the water    </a:t>
            </a:r>
          </a:p>
          <a:p>
            <a:pPr marL="0" indent="0">
              <a:buNone/>
            </a:pPr>
            <a:r>
              <a:rPr lang="it-IT" altLang="it-IT" dirty="0">
                <a:solidFill>
                  <a:schemeClr val="tx1"/>
                </a:solidFill>
              </a:rPr>
              <a:t>     supply for the 	settlement </a:t>
            </a:r>
            <a:r>
              <a:rPr lang="it-IT" altLang="it-IT" dirty="0" err="1">
                <a:solidFill>
                  <a:schemeClr val="tx1"/>
                </a:solidFill>
              </a:rPr>
              <a:t>was</a:t>
            </a:r>
            <a:r>
              <a:rPr lang="it-IT" altLang="it-IT" dirty="0">
                <a:solidFill>
                  <a:schemeClr val="tx1"/>
                </a:solidFill>
              </a:rPr>
              <a:t> </a:t>
            </a:r>
            <a:r>
              <a:rPr lang="it-IT" altLang="it-IT" dirty="0" err="1">
                <a:solidFill>
                  <a:schemeClr val="tx1"/>
                </a:solidFill>
              </a:rPr>
              <a:t>ensured</a:t>
            </a:r>
            <a:r>
              <a:rPr lang="it-IT" altLang="it-IT" dirty="0">
                <a:solidFill>
                  <a:schemeClr val="tx1"/>
                </a:solidFill>
              </a:rPr>
              <a:t> by the </a:t>
            </a:r>
            <a:r>
              <a:rPr lang="it-IT" altLang="it-IT" dirty="0" err="1">
                <a:solidFill>
                  <a:schemeClr val="tx1"/>
                </a:solidFill>
              </a:rPr>
              <a:t>neighboring</a:t>
            </a:r>
            <a:r>
              <a:rPr lang="it-IT" altLang="it-IT" dirty="0">
                <a:solidFill>
                  <a:schemeClr val="tx1"/>
                </a:solidFill>
              </a:rPr>
              <a:t> Cavaiola stream and by </a:t>
            </a:r>
            <a:r>
              <a:rPr lang="it-IT" altLang="it-IT" dirty="0" err="1">
                <a:solidFill>
                  <a:schemeClr val="tx1"/>
                </a:solidFill>
              </a:rPr>
              <a:t>many</a:t>
            </a:r>
            <a:r>
              <a:rPr lang="it-IT" altLang="it-IT" dirty="0">
                <a:solidFill>
                  <a:schemeClr val="tx1"/>
                </a:solidFill>
              </a:rPr>
              <a:t>   </a:t>
            </a:r>
          </a:p>
          <a:p>
            <a:pPr marL="0" indent="0">
              <a:buNone/>
            </a:pPr>
            <a:r>
              <a:rPr lang="it-IT" altLang="it-IT" dirty="0">
                <a:solidFill>
                  <a:schemeClr val="tx1"/>
                </a:solidFill>
              </a:rPr>
              <a:t>     other </a:t>
            </a:r>
            <a:r>
              <a:rPr lang="it-IT" altLang="it-IT" dirty="0" err="1">
                <a:solidFill>
                  <a:schemeClr val="tx1"/>
                </a:solidFill>
              </a:rPr>
              <a:t>rivers</a:t>
            </a:r>
            <a:r>
              <a:rPr lang="it-IT" altLang="it-IT" dirty="0">
                <a:solidFill>
                  <a:schemeClr val="tx1"/>
                </a:solidFill>
              </a:rPr>
              <a:t> on Mount </a:t>
            </a:r>
            <a:r>
              <a:rPr lang="it-IT" altLang="it-IT" dirty="0" err="1">
                <a:solidFill>
                  <a:schemeClr val="tx1"/>
                </a:solidFill>
              </a:rPr>
              <a:t>Montalbino</a:t>
            </a:r>
            <a:r>
              <a:rPr lang="it-IT" altLang="it-IT" dirty="0">
                <a:solidFill>
                  <a:schemeClr val="tx1"/>
                </a:solidFill>
              </a:rPr>
              <a:t>. 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it-IT" altLang="it-IT" dirty="0" err="1">
                <a:solidFill>
                  <a:schemeClr val="tx1"/>
                </a:solidFill>
              </a:rPr>
              <a:t>Nowadays</a:t>
            </a:r>
            <a:r>
              <a:rPr lang="it-IT" altLang="it-IT" dirty="0">
                <a:solidFill>
                  <a:schemeClr val="tx1"/>
                </a:solidFill>
              </a:rPr>
              <a:t> </a:t>
            </a:r>
            <a:r>
              <a:rPr lang="it-IT" altLang="it-IT" dirty="0" err="1">
                <a:solidFill>
                  <a:schemeClr val="tx1"/>
                </a:solidFill>
              </a:rPr>
              <a:t>its</a:t>
            </a:r>
            <a:r>
              <a:rPr lang="it-IT" altLang="it-IT" dirty="0">
                <a:solidFill>
                  <a:schemeClr val="tx1"/>
                </a:solidFill>
              </a:rPr>
              <a:t> </a:t>
            </a:r>
            <a:r>
              <a:rPr lang="it-IT" altLang="it-IT" dirty="0" err="1">
                <a:solidFill>
                  <a:schemeClr val="tx1"/>
                </a:solidFill>
              </a:rPr>
              <a:t>predominant</a:t>
            </a:r>
            <a:r>
              <a:rPr lang="it-IT" altLang="it-IT" dirty="0">
                <a:solidFill>
                  <a:schemeClr val="tx1"/>
                </a:solidFill>
              </a:rPr>
              <a:t> </a:t>
            </a:r>
            <a:r>
              <a:rPr lang="it-IT" altLang="it-IT" dirty="0" err="1">
                <a:solidFill>
                  <a:schemeClr val="tx1"/>
                </a:solidFill>
              </a:rPr>
              <a:t>economic</a:t>
            </a:r>
            <a:r>
              <a:rPr lang="it-IT" altLang="it-IT" dirty="0">
                <a:solidFill>
                  <a:schemeClr val="tx1"/>
                </a:solidFill>
              </a:rPr>
              <a:t> activity </a:t>
            </a:r>
            <a:r>
              <a:rPr lang="it-IT" altLang="it-IT" dirty="0" err="1">
                <a:solidFill>
                  <a:schemeClr val="tx1"/>
                </a:solidFill>
              </a:rPr>
              <a:t>is</a:t>
            </a:r>
            <a:r>
              <a:rPr lang="it-IT" altLang="it-IT" dirty="0">
                <a:solidFill>
                  <a:schemeClr val="tx1"/>
                </a:solidFill>
              </a:rPr>
              <a:t> </a:t>
            </a:r>
            <a:r>
              <a:rPr lang="it-IT" altLang="it-IT" dirty="0" err="1">
                <a:solidFill>
                  <a:schemeClr val="tx1"/>
                </a:solidFill>
              </a:rPr>
              <a:t>connected</a:t>
            </a:r>
            <a:r>
              <a:rPr lang="it-IT" altLang="it-IT" dirty="0">
                <a:solidFill>
                  <a:schemeClr val="tx1"/>
                </a:solidFill>
              </a:rPr>
              <a:t> to San Marzano tomato, </a:t>
            </a:r>
            <a:r>
              <a:rPr lang="it-IT" altLang="it-IT" dirty="0" err="1">
                <a:solidFill>
                  <a:schemeClr val="tx1"/>
                </a:solidFill>
              </a:rPr>
              <a:t>which</a:t>
            </a:r>
            <a:r>
              <a:rPr lang="it-IT" altLang="it-IT" dirty="0">
                <a:solidFill>
                  <a:schemeClr val="tx1"/>
                </a:solidFill>
              </a:rPr>
              <a:t> </a:t>
            </a:r>
            <a:r>
              <a:rPr lang="it-IT" altLang="it-IT" dirty="0" err="1">
                <a:solidFill>
                  <a:schemeClr val="tx1"/>
                </a:solidFill>
              </a:rPr>
              <a:t>implies</a:t>
            </a:r>
            <a:r>
              <a:rPr lang="it-IT" altLang="it-IT" dirty="0">
                <a:solidFill>
                  <a:schemeClr val="tx1"/>
                </a:solidFill>
              </a:rPr>
              <a:t> </a:t>
            </a:r>
            <a:r>
              <a:rPr lang="it-IT" altLang="it-IT" dirty="0" err="1">
                <a:solidFill>
                  <a:schemeClr val="tx1"/>
                </a:solidFill>
              </a:rPr>
              <a:t>its</a:t>
            </a:r>
            <a:r>
              <a:rPr lang="it-IT" altLang="it-IT" dirty="0">
                <a:solidFill>
                  <a:schemeClr val="tx1"/>
                </a:solidFill>
              </a:rPr>
              <a:t> </a:t>
            </a:r>
            <a:r>
              <a:rPr lang="it-IT" altLang="it-IT" dirty="0" err="1">
                <a:solidFill>
                  <a:schemeClr val="tx1"/>
                </a:solidFill>
              </a:rPr>
              <a:t>growing</a:t>
            </a:r>
            <a:r>
              <a:rPr lang="it-IT" altLang="it-IT" dirty="0">
                <a:solidFill>
                  <a:schemeClr val="tx1"/>
                </a:solidFill>
              </a:rPr>
              <a:t>, processing and </a:t>
            </a:r>
            <a:r>
              <a:rPr lang="it-IT" altLang="it-IT" dirty="0" err="1">
                <a:solidFill>
                  <a:schemeClr val="tx1"/>
                </a:solidFill>
              </a:rPr>
              <a:t>preservation</a:t>
            </a:r>
            <a:r>
              <a:rPr lang="it-IT" altLang="it-IT" dirty="0">
                <a:solidFill>
                  <a:schemeClr val="tx1"/>
                </a:solidFill>
              </a:rPr>
              <a:t>. </a:t>
            </a:r>
            <a:r>
              <a:rPr lang="it-IT" altLang="it-IT" dirty="0" err="1">
                <a:solidFill>
                  <a:schemeClr val="tx1"/>
                </a:solidFill>
              </a:rPr>
              <a:t>It</a:t>
            </a:r>
            <a:r>
              <a:rPr lang="it-IT" altLang="it-IT" dirty="0">
                <a:solidFill>
                  <a:schemeClr val="tx1"/>
                </a:solidFill>
              </a:rPr>
              <a:t> </a:t>
            </a:r>
            <a:r>
              <a:rPr lang="it-IT" altLang="it-IT" dirty="0" err="1">
                <a:solidFill>
                  <a:schemeClr val="tx1"/>
                </a:solidFill>
              </a:rPr>
              <a:t>is</a:t>
            </a:r>
            <a:r>
              <a:rPr lang="it-IT" altLang="it-IT" dirty="0">
                <a:solidFill>
                  <a:schemeClr val="tx1"/>
                </a:solidFill>
              </a:rPr>
              <a:t> a high </a:t>
            </a:r>
            <a:r>
              <a:rPr lang="it-IT" altLang="it-IT" dirty="0" err="1">
                <a:solidFill>
                  <a:schemeClr val="tx1"/>
                </a:solidFill>
              </a:rPr>
              <a:t>quality</a:t>
            </a:r>
            <a:r>
              <a:rPr lang="it-IT" altLang="it-IT" dirty="0">
                <a:solidFill>
                  <a:schemeClr val="tx1"/>
                </a:solidFill>
              </a:rPr>
              <a:t> </a:t>
            </a:r>
            <a:r>
              <a:rPr lang="it-IT" altLang="it-IT" dirty="0" err="1">
                <a:solidFill>
                  <a:schemeClr val="tx1"/>
                </a:solidFill>
              </a:rPr>
              <a:t>product</a:t>
            </a:r>
            <a:r>
              <a:rPr lang="it-IT" altLang="it-IT" dirty="0">
                <a:solidFill>
                  <a:schemeClr val="tx1"/>
                </a:solidFill>
              </a:rPr>
              <a:t>  </a:t>
            </a:r>
            <a:r>
              <a:rPr lang="it-IT" altLang="it-IT" dirty="0" err="1">
                <a:solidFill>
                  <a:schemeClr val="tx1"/>
                </a:solidFill>
              </a:rPr>
              <a:t>which</a:t>
            </a:r>
            <a:r>
              <a:rPr lang="it-IT" altLang="it-IT" dirty="0">
                <a:solidFill>
                  <a:schemeClr val="tx1"/>
                </a:solidFill>
              </a:rPr>
              <a:t> </a:t>
            </a:r>
            <a:r>
              <a:rPr lang="it-IT" altLang="it-IT" dirty="0" err="1">
                <a:solidFill>
                  <a:schemeClr val="tx1"/>
                </a:solidFill>
              </a:rPr>
              <a:t>has</a:t>
            </a:r>
            <a:r>
              <a:rPr lang="it-IT" altLang="it-IT" dirty="0">
                <a:solidFill>
                  <a:schemeClr val="tx1"/>
                </a:solidFill>
              </a:rPr>
              <a:t> </a:t>
            </a:r>
            <a:r>
              <a:rPr lang="it-IT" altLang="it-IT" dirty="0" err="1">
                <a:solidFill>
                  <a:schemeClr val="tx1"/>
                </a:solidFill>
              </a:rPr>
              <a:t>received</a:t>
            </a:r>
            <a:r>
              <a:rPr lang="it-IT" altLang="it-IT" dirty="0">
                <a:solidFill>
                  <a:schemeClr val="tx1"/>
                </a:solidFill>
              </a:rPr>
              <a:t> the EU </a:t>
            </a:r>
            <a:r>
              <a:rPr lang="it-IT" altLang="it-IT" dirty="0" err="1">
                <a:solidFill>
                  <a:schemeClr val="tx1"/>
                </a:solidFill>
              </a:rPr>
              <a:t>label</a:t>
            </a:r>
            <a:r>
              <a:rPr lang="it-IT" altLang="it-IT" dirty="0">
                <a:solidFill>
                  <a:schemeClr val="tx1"/>
                </a:solidFill>
              </a:rPr>
              <a:t> PDO (</a:t>
            </a:r>
            <a:r>
              <a:rPr lang="it-IT" altLang="it-IT" dirty="0" err="1">
                <a:solidFill>
                  <a:schemeClr val="tx1"/>
                </a:solidFill>
              </a:rPr>
              <a:t>Protected</a:t>
            </a:r>
            <a:r>
              <a:rPr lang="it-IT" altLang="it-IT" dirty="0">
                <a:solidFill>
                  <a:schemeClr val="tx1"/>
                </a:solidFill>
              </a:rPr>
              <a:t> </a:t>
            </a:r>
            <a:r>
              <a:rPr lang="it-IT" altLang="it-IT" dirty="0" err="1">
                <a:solidFill>
                  <a:schemeClr val="tx1"/>
                </a:solidFill>
              </a:rPr>
              <a:t>Designation</a:t>
            </a:r>
            <a:r>
              <a:rPr lang="it-IT" altLang="it-IT" dirty="0">
                <a:solidFill>
                  <a:schemeClr val="tx1"/>
                </a:solidFill>
              </a:rPr>
              <a:t> of </a:t>
            </a:r>
            <a:r>
              <a:rPr lang="it-IT" altLang="it-IT" dirty="0" err="1">
                <a:solidFill>
                  <a:schemeClr val="tx1"/>
                </a:solidFill>
              </a:rPr>
              <a:t>Origin</a:t>
            </a:r>
            <a:r>
              <a:rPr lang="it-IT" altLang="it-IT" dirty="0">
                <a:solidFill>
                  <a:schemeClr val="tx1"/>
                </a:solidFill>
              </a:rPr>
              <a:t>).</a:t>
            </a:r>
          </a:p>
          <a:p>
            <a:endParaRPr lang="el-GR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C986109-C777-4887-ABC2-9761327D5B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6584" y="367099"/>
            <a:ext cx="3478897" cy="21816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FF3FB6E7-8971-42FA-A099-0FAD5E6B56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2578E317-5E79-4048-AD8C-CF8CEA0C95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554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>
            <a:normAutofit/>
          </a:bodyPr>
          <a:lstStyle/>
          <a:p>
            <a:r>
              <a:rPr lang="en-US" sz="3200" dirty="0"/>
              <a:t>Meet our </a:t>
            </a:r>
            <a:r>
              <a:rPr lang="en-US" sz="3200" dirty="0" err="1"/>
              <a:t>Sarno</a:t>
            </a:r>
            <a:r>
              <a:rPr lang="en-US" sz="3200" dirty="0"/>
              <a:t> river</a:t>
            </a:r>
            <a:endParaRPr lang="el-GR" sz="32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99247" y="2133600"/>
            <a:ext cx="10805365" cy="266728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The </a:t>
            </a:r>
            <a:r>
              <a:rPr lang="en-US" dirty="0" err="1">
                <a:solidFill>
                  <a:schemeClr val="tx1"/>
                </a:solidFill>
              </a:rPr>
              <a:t>Sarno</a:t>
            </a:r>
            <a:r>
              <a:rPr lang="en-US" dirty="0">
                <a:solidFill>
                  <a:schemeClr val="tx1"/>
                </a:solidFill>
              </a:rPr>
              <a:t> river portrayed as a God in this ancient fresco.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E896A179-8EA4-46D7-9798-6BE1C91D64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2758" y="151473"/>
            <a:ext cx="4309242" cy="2226161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D458FBAC-7286-49DB-8C0B-C15E573E27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7168" y="3662052"/>
            <a:ext cx="4100422" cy="3084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Risultati immagini per fiume Sarno antico">
            <a:extLst>
              <a:ext uri="{FF2B5EF4-FFF2-40B4-BE49-F238E27FC236}">
                <a16:creationId xmlns:a16="http://schemas.microsoft.com/office/drawing/2014/main" id="{B9BCAB38-E551-4859-AF13-10DED835A2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97" y="2758897"/>
            <a:ext cx="2985084" cy="21269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magine correlata">
            <a:extLst>
              <a:ext uri="{FF2B5EF4-FFF2-40B4-BE49-F238E27FC236}">
                <a16:creationId xmlns:a16="http://schemas.microsoft.com/office/drawing/2014/main" id="{4A0FFD67-D0F8-45EE-AC77-A72B453141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181" y="3126162"/>
            <a:ext cx="4590585" cy="34429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9153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25F024D-246B-4474-A711-A793032CB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6944" y="479144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en-US" sz="2700" dirty="0">
                <a:solidFill>
                  <a:schemeClr val="accent2"/>
                </a:solidFill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Watch a video about the journey of the </a:t>
            </a:r>
            <a:r>
              <a:rPr lang="en-US" sz="2700" dirty="0" err="1">
                <a:solidFill>
                  <a:schemeClr val="accent2"/>
                </a:solidFill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Sarno</a:t>
            </a:r>
            <a:r>
              <a:rPr lang="en-US" sz="2700" dirty="0">
                <a:solidFill>
                  <a:schemeClr val="accent2"/>
                </a:solidFill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river from its source to its mouth   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l-GR" sz="2000" dirty="0">
                <a:solidFill>
                  <a:schemeClr val="tx1"/>
                </a:solidFill>
              </a:rPr>
            </a:br>
            <a:endParaRPr lang="it-IT" sz="2000" dirty="0"/>
          </a:p>
        </p:txBody>
      </p:sp>
      <p:sp>
        <p:nvSpPr>
          <p:cNvPr id="4" name="Θέση περιεχομένου 2">
            <a:extLst>
              <a:ext uri="{FF2B5EF4-FFF2-40B4-BE49-F238E27FC236}">
                <a16:creationId xmlns:a16="http://schemas.microsoft.com/office/drawing/2014/main" id="{E974D97A-F3B2-4BAB-A2BF-1E45F1EA8B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9782" y="1491573"/>
            <a:ext cx="5440716" cy="2667285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As you can see the river </a:t>
            </a:r>
            <a:r>
              <a:rPr lang="en-US" sz="2000" dirty="0" err="1">
                <a:solidFill>
                  <a:schemeClr val="tx1"/>
                </a:solidFill>
              </a:rPr>
              <a:t>Sarno</a:t>
            </a:r>
            <a:r>
              <a:rPr lang="en-US" sz="2000" dirty="0">
                <a:solidFill>
                  <a:schemeClr val="tx1"/>
                </a:solidFill>
              </a:rPr>
              <a:t> flows through country and city areas. 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When it goes through country landscapes its water  is drunk by the people and used to irrigate fields. 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Unfortunately, when it goes through densely populated cities like </a:t>
            </a:r>
            <a:r>
              <a:rPr lang="en-US" sz="2000" dirty="0" err="1">
                <a:solidFill>
                  <a:schemeClr val="tx1"/>
                </a:solidFill>
              </a:rPr>
              <a:t>Scafati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</a:p>
        </p:txBody>
      </p:sp>
      <p:pic>
        <p:nvPicPr>
          <p:cNvPr id="5" name="Immagine 4">
            <a:hlinkClick r:id="rId2" action="ppaction://hlinkfile"/>
            <a:extLst>
              <a:ext uri="{FF2B5EF4-FFF2-40B4-BE49-F238E27FC236}">
                <a16:creationId xmlns:a16="http://schemas.microsoft.com/office/drawing/2014/main" id="{7202B67C-E187-4218-BD86-393DCA6E96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3039" y="1228336"/>
            <a:ext cx="5182754" cy="37457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25827809-CEED-478F-8D53-A46F81D12DC5}"/>
              </a:ext>
            </a:extLst>
          </p:cNvPr>
          <p:cNvSpPr txBox="1"/>
          <p:nvPr/>
        </p:nvSpPr>
        <p:spPr>
          <a:xfrm>
            <a:off x="1513491" y="4843629"/>
            <a:ext cx="10174014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Pompeii and  Castellammare di Stabia it gets  very polluted as the dark </a:t>
            </a:r>
            <a:r>
              <a:rPr lang="en-US" sz="2000" dirty="0" err="1"/>
              <a:t>colour</a:t>
            </a:r>
            <a:r>
              <a:rPr lang="en-US" sz="2000" dirty="0"/>
              <a:t> of its mouth shows.</a:t>
            </a:r>
          </a:p>
          <a:p>
            <a:endParaRPr lang="en-US" sz="2000" dirty="0"/>
          </a:p>
          <a:p>
            <a:r>
              <a:rPr lang="en-US" sz="2000" b="1" i="1" dirty="0"/>
              <a:t>A part of the river is covered in some  towns and cities like </a:t>
            </a:r>
            <a:br>
              <a:rPr lang="en-US" sz="2000" b="1" i="1" dirty="0"/>
            </a:br>
            <a:r>
              <a:rPr lang="en-US" sz="2000" b="1" i="1" dirty="0"/>
              <a:t>Mercato S. Severino, Cava De’ </a:t>
            </a:r>
            <a:r>
              <a:rPr lang="en-US" sz="2000" b="1" i="1" dirty="0" err="1"/>
              <a:t>Tirreni</a:t>
            </a:r>
            <a:r>
              <a:rPr lang="en-US" sz="2000" b="1" i="1" dirty="0"/>
              <a:t>  and  Nocera </a:t>
            </a:r>
            <a:r>
              <a:rPr lang="en-US" sz="2000" b="1" i="1" dirty="0" err="1"/>
              <a:t>Inferiore</a:t>
            </a:r>
            <a:endParaRPr lang="en-US" sz="2000" b="1" i="1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37470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92925" y="601808"/>
            <a:ext cx="8911687" cy="1280890"/>
          </a:xfrm>
        </p:spPr>
        <p:txBody>
          <a:bodyPr>
            <a:normAutofit/>
          </a:bodyPr>
          <a:lstStyle/>
          <a:p>
            <a:r>
              <a:rPr lang="en-US" sz="3200" dirty="0"/>
              <a:t>Issues of </a:t>
            </a:r>
            <a:r>
              <a:rPr lang="en-US" sz="3200" dirty="0" err="1"/>
              <a:t>Sarno</a:t>
            </a:r>
            <a:r>
              <a:rPr lang="en-US" sz="3200" dirty="0"/>
              <a:t> river</a:t>
            </a:r>
            <a:endParaRPr lang="el-GR" sz="32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Clr>
                <a:srgbClr val="E78712"/>
              </a:buClr>
            </a:pPr>
            <a:r>
              <a:rPr lang="en-US" b="1" dirty="0"/>
              <a:t>Pollution</a:t>
            </a:r>
            <a:r>
              <a:rPr lang="en-US" dirty="0"/>
              <a:t>  -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sz="1700" dirty="0">
                <a:solidFill>
                  <a:schemeClr val="accent3"/>
                </a:solidFill>
              </a:rPr>
              <a:t>The river becomes particularly polluted in </a:t>
            </a:r>
            <a:r>
              <a:rPr lang="en-US" sz="1700" dirty="0" err="1">
                <a:solidFill>
                  <a:schemeClr val="accent3"/>
                </a:solidFill>
              </a:rPr>
              <a:t>Scafati</a:t>
            </a:r>
            <a:r>
              <a:rPr lang="en-US" sz="1700" dirty="0">
                <a:solidFill>
                  <a:schemeClr val="accent3"/>
                </a:solidFill>
              </a:rPr>
              <a:t>,  where its tributary  the river </a:t>
            </a:r>
            <a:r>
              <a:rPr lang="en-US" sz="1700" dirty="0" err="1">
                <a:solidFill>
                  <a:schemeClr val="accent3"/>
                </a:solidFill>
              </a:rPr>
              <a:t>Solofrana</a:t>
            </a:r>
            <a:r>
              <a:rPr lang="en-US" sz="1700" dirty="0">
                <a:solidFill>
                  <a:schemeClr val="accent3"/>
                </a:solidFill>
              </a:rPr>
              <a:t>, which carries waste water from leather industries, flows into it. </a:t>
            </a:r>
            <a:endParaRPr lang="en-US" dirty="0">
              <a:solidFill>
                <a:schemeClr val="accent3"/>
              </a:solidFill>
            </a:endParaRPr>
          </a:p>
          <a:p>
            <a:pPr marL="357188" lvl="1" indent="-357188"/>
            <a:r>
              <a:rPr lang="en-US" sz="1800" b="1" dirty="0"/>
              <a:t>Floods</a:t>
            </a:r>
            <a:r>
              <a:rPr lang="en-US" dirty="0"/>
              <a:t>  - </a:t>
            </a:r>
            <a:r>
              <a:rPr lang="en-US" sz="1700" dirty="0">
                <a:solidFill>
                  <a:schemeClr val="accent3"/>
                </a:solidFill>
              </a:rPr>
              <a:t>in  Nocera </a:t>
            </a:r>
            <a:r>
              <a:rPr lang="en-US" sz="1700" dirty="0" err="1">
                <a:solidFill>
                  <a:schemeClr val="accent3"/>
                </a:solidFill>
              </a:rPr>
              <a:t>Inferiore</a:t>
            </a:r>
            <a:r>
              <a:rPr lang="en-US" sz="1700" dirty="0">
                <a:solidFill>
                  <a:schemeClr val="accent3"/>
                </a:solidFill>
              </a:rPr>
              <a:t> the river floods in many areas because of an incorrect maintenance of its river bed </a:t>
            </a:r>
          </a:p>
          <a:p>
            <a:pPr marL="357188" lvl="1" indent="-357188"/>
            <a:r>
              <a:rPr lang="en-US" sz="1800" b="1" dirty="0"/>
              <a:t>Built interventions </a:t>
            </a:r>
            <a:r>
              <a:rPr lang="en-US" dirty="0"/>
              <a:t>- </a:t>
            </a:r>
            <a:r>
              <a:rPr lang="en-US" sz="1700" dirty="0">
                <a:solidFill>
                  <a:schemeClr val="accent3"/>
                </a:solidFill>
              </a:rPr>
              <a:t>the river flows through very big urban areas, in some places the watercourse has been culverted </a:t>
            </a:r>
          </a:p>
          <a:p>
            <a:pPr marL="357188" lvl="1" indent="-357188"/>
            <a:r>
              <a:rPr lang="en-US" sz="1800" b="1" dirty="0"/>
              <a:t>Threats from human activities </a:t>
            </a:r>
            <a:r>
              <a:rPr lang="en-US" dirty="0"/>
              <a:t>- </a:t>
            </a:r>
            <a:r>
              <a:rPr lang="en-US" sz="1700" dirty="0">
                <a:solidFill>
                  <a:schemeClr val="accent3"/>
                </a:solidFill>
              </a:rPr>
              <a:t>The river is polluted because wastewater from leather industries in </a:t>
            </a:r>
            <a:r>
              <a:rPr lang="en-US" sz="1700" dirty="0" err="1">
                <a:solidFill>
                  <a:schemeClr val="accent3"/>
                </a:solidFill>
              </a:rPr>
              <a:t>Solofra</a:t>
            </a:r>
            <a:r>
              <a:rPr lang="en-US" sz="1700" dirty="0">
                <a:solidFill>
                  <a:schemeClr val="accent3"/>
                </a:solidFill>
              </a:rPr>
              <a:t>, from tomato processing industries and  from urban areas  is discharged into it </a:t>
            </a:r>
          </a:p>
          <a:p>
            <a:pPr marL="457200" lvl="1" indent="0">
              <a:buNone/>
            </a:pPr>
            <a:endParaRPr lang="en-US" dirty="0"/>
          </a:p>
          <a:p>
            <a:endParaRPr lang="el-GR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ACD7EE5E-225E-4766-B153-C90755D8EA26}"/>
              </a:ext>
            </a:extLst>
          </p:cNvPr>
          <p:cNvSpPr txBox="1"/>
          <p:nvPr/>
        </p:nvSpPr>
        <p:spPr>
          <a:xfrm>
            <a:off x="2352907" y="1684984"/>
            <a:ext cx="5779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Some of  the main issues concerning our river  are: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1556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6A2DE56-3387-4F17-9FAC-F15E529E3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1">
            <a:extLst>
              <a:ext uri="{FF2B5EF4-FFF2-40B4-BE49-F238E27FC236}">
                <a16:creationId xmlns:a16="http://schemas.microsoft.com/office/drawing/2014/main" id="{2D9E8AF7-B076-44F2-9E2A-2D06870759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301" y="148686"/>
            <a:ext cx="7164388" cy="403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magine 1">
            <a:extLst>
              <a:ext uri="{FF2B5EF4-FFF2-40B4-BE49-F238E27FC236}">
                <a16:creationId xmlns:a16="http://schemas.microsoft.com/office/drawing/2014/main" id="{F2AE794D-1B5B-4E92-A19D-295D2BF85E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301" y="1120093"/>
            <a:ext cx="5670550" cy="417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4">
            <a:extLst>
              <a:ext uri="{FF2B5EF4-FFF2-40B4-BE49-F238E27FC236}">
                <a16:creationId xmlns:a16="http://schemas.microsoft.com/office/drawing/2014/main" id="{FC96892B-34CD-4DF9-B7D6-C6F1454548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97"/>
          <a:stretch>
            <a:fillRect/>
          </a:stretch>
        </p:blipFill>
        <p:spPr bwMode="auto">
          <a:xfrm>
            <a:off x="8639174" y="384174"/>
            <a:ext cx="2865438" cy="464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Immagine correlata">
            <a:extLst>
              <a:ext uri="{FF2B5EF4-FFF2-40B4-BE49-F238E27FC236}">
                <a16:creationId xmlns:a16="http://schemas.microsoft.com/office/drawing/2014/main" id="{27D34B78-5D77-46C6-8596-6BB5BE49E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988" y="624110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isultati immagini per fiume Sarno antico">
            <a:extLst>
              <a:ext uri="{FF2B5EF4-FFF2-40B4-BE49-F238E27FC236}">
                <a16:creationId xmlns:a16="http://schemas.microsoft.com/office/drawing/2014/main" id="{F6D8D693-E9BF-4656-8E99-4E3F97AE52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831" y="1264555"/>
            <a:ext cx="9221788" cy="5187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Risultati immagini per fiume Sarno foce castellammare">
            <a:extLst>
              <a:ext uri="{FF2B5EF4-FFF2-40B4-BE49-F238E27FC236}">
                <a16:creationId xmlns:a16="http://schemas.microsoft.com/office/drawing/2014/main" id="{CFAD62FC-CC0A-485A-B25E-0D1DE40E91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0458" y="2094045"/>
            <a:ext cx="5590186" cy="4187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792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decel="1000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" decel="100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" decel="1000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212694" y="2144357"/>
            <a:ext cx="8915400" cy="3777622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2400" dirty="0"/>
              <a:t>Thank you</a:t>
            </a:r>
          </a:p>
          <a:p>
            <a:pPr marL="0" indent="0" algn="ctr">
              <a:buNone/>
            </a:pPr>
            <a:r>
              <a:rPr lang="en-US" sz="2400" dirty="0"/>
              <a:t>Grazie</a:t>
            </a:r>
          </a:p>
          <a:p>
            <a:pPr marL="0" indent="0" algn="ctr">
              <a:buNone/>
            </a:pPr>
            <a:r>
              <a:rPr lang="el-GR" sz="2400" dirty="0"/>
              <a:t>Ευχαριστούμε</a:t>
            </a:r>
          </a:p>
          <a:p>
            <a:pPr marL="0" indent="0" algn="ctr">
              <a:buNone/>
            </a:pPr>
            <a:r>
              <a:rPr lang="en-US" sz="2400" dirty="0"/>
              <a:t>Gracias</a:t>
            </a:r>
          </a:p>
          <a:p>
            <a:pPr marL="0" indent="0" algn="ctr">
              <a:buNone/>
            </a:pPr>
            <a:r>
              <a:rPr lang="en-US" sz="2400" dirty="0" err="1"/>
              <a:t>Teşekkür</a:t>
            </a:r>
            <a:r>
              <a:rPr lang="en-US" sz="2400" dirty="0"/>
              <a:t> </a:t>
            </a:r>
            <a:r>
              <a:rPr lang="en-US" sz="2400" dirty="0" err="1"/>
              <a:t>ederim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3900636312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280</Words>
  <Application>Microsoft Office PowerPoint</Application>
  <PresentationFormat>Widescreen</PresentationFormat>
  <Paragraphs>40</Paragraphs>
  <Slides>7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2" baseType="lpstr">
      <vt:lpstr>Arial</vt:lpstr>
      <vt:lpstr>Calibri</vt:lpstr>
      <vt:lpstr>Century Gothic</vt:lpstr>
      <vt:lpstr>Wingdings 3</vt:lpstr>
      <vt:lpstr>Wisp</vt:lpstr>
      <vt:lpstr>Liceo Scientifico “N. Sensale”</vt:lpstr>
      <vt:lpstr>History of Nocera Inferiore</vt:lpstr>
      <vt:lpstr>Meet our Sarno river</vt:lpstr>
      <vt:lpstr>Watch a video about the journey of the Sarno river from its source to its mouth       </vt:lpstr>
      <vt:lpstr>Issues of Sarno river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the School</dc:title>
  <dc:creator>Maurizio Califano</dc:creator>
  <cp:lastModifiedBy>maurizio califano</cp:lastModifiedBy>
  <cp:revision>44</cp:revision>
  <dcterms:modified xsi:type="dcterms:W3CDTF">2019-02-28T08:19:01Z</dcterms:modified>
</cp:coreProperties>
</file>