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8"/>
  </p:notesMasterIdLst>
  <p:sldIdLst>
    <p:sldId id="256" r:id="rId3"/>
    <p:sldId id="274" r:id="rId4"/>
    <p:sldId id="299" r:id="rId5"/>
    <p:sldId id="277" r:id="rId6"/>
    <p:sldId id="314" r:id="rId7"/>
    <p:sldId id="261" r:id="rId9"/>
    <p:sldId id="303" r:id="rId10"/>
    <p:sldId id="273" r:id="rId11"/>
    <p:sldId id="302" r:id="rId12"/>
    <p:sldId id="275" r:id="rId13"/>
    <p:sldId id="301" r:id="rId14"/>
    <p:sldId id="270" r:id="rId15"/>
    <p:sldId id="271" r:id="rId16"/>
    <p:sldId id="298" r:id="rId17"/>
    <p:sldId id="312" r:id="rId18"/>
    <p:sldId id="297" r:id="rId19"/>
    <p:sldId id="304" r:id="rId20"/>
    <p:sldId id="284" r:id="rId21"/>
    <p:sldId id="278" r:id="rId22"/>
    <p:sldId id="279" r:id="rId23"/>
    <p:sldId id="283" r:id="rId24"/>
    <p:sldId id="306" r:id="rId25"/>
    <p:sldId id="309" r:id="rId26"/>
    <p:sldId id="310" r:id="rId27"/>
    <p:sldId id="311" r:id="rId28"/>
    <p:sldId id="269" r:id="rId29"/>
    <p:sldId id="290" r:id="rId30"/>
    <p:sldId id="263" r:id="rId31"/>
    <p:sldId id="265" r:id="rId32"/>
    <p:sldId id="267" r:id="rId33"/>
    <p:sldId id="317" r:id="rId34"/>
    <p:sldId id="281" r:id="rId35"/>
    <p:sldId id="287" r:id="rId36"/>
    <p:sldId id="286" r:id="rId37"/>
    <p:sldId id="285" r:id="rId38"/>
    <p:sldId id="291" r:id="rId39"/>
    <p:sldId id="293" r:id="rId40"/>
    <p:sldId id="289" r:id="rId41"/>
    <p:sldId id="260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4A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109" autoAdjust="0"/>
    <p:restoredTop sz="94660" autoAdjust="0"/>
  </p:normalViewPr>
  <p:slideViewPr>
    <p:cSldViewPr snapToGrid="0">
      <p:cViewPr varScale="1">
        <p:scale>
          <a:sx n="63" d="100"/>
          <a:sy n="63" d="100"/>
        </p:scale>
        <p:origin x="-58" y="-43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7EDC7-038A-4000-93A3-B4849D9DE801}" type="datetimeFigureOut">
              <a:rPr lang="el-GR" smtClean="0"/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  <a:endParaRPr lang="el-GR" smtClean="0"/>
          </a:p>
          <a:p>
            <a:pPr lvl="1"/>
            <a:r>
              <a:rPr lang="el-GR" smtClean="0"/>
              <a:t>Δεύτερου επιπέδου</a:t>
            </a:r>
            <a:endParaRPr lang="el-GR" smtClean="0"/>
          </a:p>
          <a:p>
            <a:pPr lvl="2"/>
            <a:r>
              <a:rPr lang="el-GR" smtClean="0"/>
              <a:t>Τρίτου επιπέδου</a:t>
            </a:r>
            <a:endParaRPr lang="el-GR" smtClean="0"/>
          </a:p>
          <a:p>
            <a:pPr lvl="3"/>
            <a:r>
              <a:rPr lang="el-GR" smtClean="0"/>
              <a:t>Τέταρτου επιπέδου</a:t>
            </a:r>
            <a:endParaRPr lang="el-GR" smtClean="0"/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0BA24-90D0-401F-9778-434B66C3879C}" type="slidenum">
              <a:rPr lang="el-GR" smtClean="0"/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358C5-0D0A-49F0-A5A5-AB594F277225}" type="slidenum">
              <a:rPr lang="el-GR" smtClean="0"/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1</a:t>
            </a:r>
            <a:r>
              <a:rPr lang="en-US" sz="3600" b="1" baseline="30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st</a:t>
            </a: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General Lyceum of </a:t>
            </a:r>
            <a:r>
              <a:rPr lang="en-US" sz="36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Rafina</a:t>
            </a:r>
            <a:endParaRPr lang="el-GR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sz="3600" b="1" dirty="0" err="1" smtClean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+mj-cs"/>
              </a:rPr>
              <a:t>Rafina</a:t>
            </a:r>
            <a:r>
              <a:rPr lang="en-US" sz="3600" b="1" dirty="0" smtClean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+mj-cs"/>
              </a:rPr>
              <a:t>, Greece</a:t>
            </a:r>
            <a:endParaRPr lang="el-GR" sz="3600" b="1" dirty="0">
              <a:solidFill>
                <a:srgbClr val="0070C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39" y="1"/>
            <a:ext cx="3649637" cy="2514600"/>
          </a:xfrm>
          <a:prstGeom prst="rect">
            <a:avLst/>
          </a:prstGeom>
        </p:spPr>
      </p:pic>
      <p:sp>
        <p:nvSpPr>
          <p:cNvPr id="6" name="Title 1"/>
          <p:cNvSpPr txBox="1"/>
          <p:nvPr/>
        </p:nvSpPr>
        <p:spPr>
          <a:xfrm>
            <a:off x="2114293" y="680484"/>
            <a:ext cx="2298218" cy="15098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l-GR" sz="4000" dirty="0">
              <a:solidFill>
                <a:schemeClr val="tx1"/>
              </a:solidFill>
            </a:endParaRPr>
          </a:p>
        </p:txBody>
      </p:sp>
      <p:pic>
        <p:nvPicPr>
          <p:cNvPr id="7" name="6 - Εικόνα" descr="πολύ καλή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41569" y="708339"/>
            <a:ext cx="2235734" cy="24083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Θέση περιεχομένου" descr="Η δουλειά μας ΙΙ.jpg"/>
          <p:cNvPicPr>
            <a:picLocks noGrp="1" noChangeAspect="1"/>
          </p:cNvPicPr>
          <p:nvPr>
            <p:ph idx="1"/>
          </p:nvPr>
        </p:nvPicPr>
        <p:blipFill>
          <a:blip r:embed="rId1" cstate="print">
            <a:lum contrast="22000"/>
          </a:blip>
          <a:stretch>
            <a:fillRect/>
          </a:stretch>
        </p:blipFill>
        <p:spPr>
          <a:xfrm>
            <a:off x="193142" y="500043"/>
            <a:ext cx="11951637" cy="5719895"/>
          </a:xfrm>
        </p:spPr>
      </p:pic>
      <p:cxnSp>
        <p:nvCxnSpPr>
          <p:cNvPr id="7" name="6 - Ευθύγραμμο βέλος σύνδεσης"/>
          <p:cNvCxnSpPr/>
          <p:nvPr/>
        </p:nvCxnSpPr>
        <p:spPr>
          <a:xfrm rot="5400000" flipH="1" flipV="1">
            <a:off x="11318841" y="4894631"/>
            <a:ext cx="1357322" cy="2117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- TextBox"/>
          <p:cNvSpPr txBox="1"/>
          <p:nvPr/>
        </p:nvSpPr>
        <p:spPr>
          <a:xfrm>
            <a:off x="10096485" y="5143512"/>
            <a:ext cx="20955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Rafina</a:t>
            </a:r>
            <a:r>
              <a:rPr lang="en-US" sz="4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          Bay</a:t>
            </a:r>
            <a:endParaRPr lang="el-GR" sz="4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15 - TextBox"/>
          <p:cNvSpPr txBox="1"/>
          <p:nvPr/>
        </p:nvSpPr>
        <p:spPr>
          <a:xfrm>
            <a:off x="0" y="5138671"/>
            <a:ext cx="10522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Megalo</a:t>
            </a:r>
            <a:r>
              <a:rPr lang="en-US" sz="7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Rema</a:t>
            </a:r>
            <a:r>
              <a:rPr lang="en-US" sz="7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Rafinas</a:t>
            </a:r>
            <a:endParaRPr lang="el-GR" sz="7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 cstate="print"/>
          <a:srcRect t="8099"/>
          <a:stretch>
            <a:fillRect/>
          </a:stretch>
        </p:blipFill>
        <p:spPr bwMode="auto">
          <a:xfrm>
            <a:off x="1365160" y="1159750"/>
            <a:ext cx="10504868" cy="5427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440214" y="1087749"/>
            <a:ext cx="2301025" cy="1280890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FFC000"/>
                </a:solidFill>
                <a:latin typeface="Comic Sans MS" panose="030F0702030302020204" pitchFamily="66" charset="0"/>
                <a:ea typeface="+mn-ea"/>
                <a:cs typeface="+mn-cs"/>
              </a:rPr>
              <a:t>Estuary</a:t>
            </a:r>
            <a:endParaRPr lang="el-GR" sz="4400" b="1" dirty="0" smtClean="0">
              <a:solidFill>
                <a:srgbClr val="FFC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cxnSp>
        <p:nvCxnSpPr>
          <p:cNvPr id="5" name="4 - Ευθύγραμμο βέλος σύνδεσης"/>
          <p:cNvCxnSpPr/>
          <p:nvPr/>
        </p:nvCxnSpPr>
        <p:spPr>
          <a:xfrm rot="16200000" flipH="1">
            <a:off x="11387073" y="1903929"/>
            <a:ext cx="656824" cy="300509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Ραφήνα Ρέμα 120.bmp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26524" y="1391722"/>
            <a:ext cx="10865476" cy="2037277"/>
          </a:xfrm>
          <a:prstGeom prst="rect">
            <a:avLst/>
          </a:prstGeom>
        </p:spPr>
      </p:pic>
      <p:pic>
        <p:nvPicPr>
          <p:cNvPr id="7" name="Picture 6" descr="καλή 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6952" y="3657599"/>
            <a:ext cx="3177780" cy="2919923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6729927" y="3878687"/>
            <a:ext cx="4165600" cy="2590800"/>
          </a:xfrm>
          <a:prstGeom prst="cloudCallout">
            <a:avLst>
              <a:gd name="adj1" fmla="val -123272"/>
              <a:gd name="adj2" fmla="val -530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charset="0"/>
                <a:cs typeface="Times New Roman" panose="02020603050405020304" pitchFamily="18" charset="0"/>
              </a:rPr>
              <a:t>Wellcome</a:t>
            </a:r>
            <a:r>
              <a:rPr 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charset="0"/>
                <a:cs typeface="Times New Roman" panose="02020603050405020304" pitchFamily="18" charset="0"/>
              </a:rPr>
              <a:t> to the Great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charset="0"/>
                <a:cs typeface="Times New Roman" panose="02020603050405020304" pitchFamily="18" charset="0"/>
              </a:rPr>
              <a:t>Rafina</a:t>
            </a:r>
            <a:r>
              <a:rPr 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charset="0"/>
                <a:cs typeface="Times New Roman" panose="02020603050405020304" pitchFamily="18" charset="0"/>
              </a:rPr>
              <a:t> Stream, </a:t>
            </a:r>
            <a:endParaRPr lang="en-US" sz="2400" b="1" dirty="0" smtClean="0">
              <a:solidFill>
                <a:schemeClr val="bg1"/>
              </a:solidFill>
              <a:latin typeface="Comic Sans MS" panose="030F0702030302020204" pitchFamily="66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charset="0"/>
                <a:cs typeface="Times New Roman" panose="02020603050405020304" pitchFamily="18" charset="0"/>
              </a:rPr>
              <a:t>Megalo</a:t>
            </a:r>
            <a:r>
              <a:rPr 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charset="0"/>
                <a:cs typeface="Times New Roman" panose="02020603050405020304" pitchFamily="18" charset="0"/>
              </a:rPr>
              <a:t>Rema</a:t>
            </a:r>
            <a:r>
              <a:rPr 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charset="0"/>
                <a:cs typeface="Times New Roman" panose="02020603050405020304" pitchFamily="18" charset="0"/>
              </a:rPr>
              <a:t>Rafinas</a:t>
            </a:r>
            <a:r>
              <a:rPr lang="el-GR" sz="2400" b="1" dirty="0" smtClean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charset="0"/>
                <a:cs typeface="Times New Roman" panose="02020603050405020304" pitchFamily="18" charset="0"/>
              </a:rPr>
              <a:t>…. </a:t>
            </a:r>
            <a:endParaRPr lang="el-GR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Ρέμα 202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747232" y="566669"/>
            <a:ext cx="5454203" cy="5454203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7222186" y="1983346"/>
            <a:ext cx="4673600" cy="3199327"/>
          </a:xfrm>
          <a:prstGeom prst="cloudCallout">
            <a:avLst>
              <a:gd name="adj1" fmla="val -123272"/>
              <a:gd name="adj2" fmla="val -530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Comic Sans MS" panose="030F0702030302020204" pitchFamily="66" charset="0"/>
              </a:rPr>
              <a:t>Megalo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Rema</a:t>
            </a:r>
            <a:r>
              <a:rPr lang="en-US" sz="2800" dirty="0" smtClean="0">
                <a:latin typeface="Comic Sans MS" panose="030F0702030302020204" pitchFamily="66" charset="0"/>
              </a:rPr>
              <a:t>  </a:t>
            </a:r>
            <a:r>
              <a:rPr lang="en-US" sz="2800" dirty="0" err="1" smtClean="0">
                <a:latin typeface="Comic Sans MS" panose="030F0702030302020204" pitchFamily="66" charset="0"/>
              </a:rPr>
              <a:t>Rafinas</a:t>
            </a:r>
            <a:r>
              <a:rPr lang="en-US" sz="2800" dirty="0" smtClean="0">
                <a:latin typeface="Comic Sans MS" panose="030F0702030302020204" pitchFamily="66" charset="0"/>
              </a:rPr>
              <a:t> flows from </a:t>
            </a:r>
            <a:r>
              <a:rPr lang="en-US" sz="2800" dirty="0" err="1" smtClean="0">
                <a:latin typeface="Comic Sans MS" panose="030F0702030302020204" pitchFamily="66" charset="0"/>
              </a:rPr>
              <a:t>Penteli</a:t>
            </a:r>
            <a:r>
              <a:rPr lang="en-US" sz="2800" dirty="0" smtClean="0">
                <a:latin typeface="Comic Sans MS" panose="030F0702030302020204" pitchFamily="66" charset="0"/>
              </a:rPr>
              <a:t>  Mountain for more than 20</a:t>
            </a:r>
            <a:r>
              <a:rPr lang="el-GR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smtClean="0">
                <a:latin typeface="Comic Sans MS" panose="030F0702030302020204" pitchFamily="66" charset="0"/>
              </a:rPr>
              <a:t>Km </a:t>
            </a:r>
            <a:endParaRPr lang="el-GR" sz="28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Πέλλη12000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55312" y="1184856"/>
            <a:ext cx="10736687" cy="5368344"/>
          </a:xfrm>
          <a:prstGeom prst="rect">
            <a:avLst/>
          </a:prstGeom>
        </p:spPr>
      </p:pic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πολύ καλή 18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581955" y="837127"/>
            <a:ext cx="10300952" cy="5150476"/>
          </a:xfrm>
          <a:prstGeom prst="rect">
            <a:avLst/>
          </a:prstGeom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921753" y="4667248"/>
            <a:ext cx="10972800" cy="1143000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Megalo</a:t>
            </a:r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Rema</a:t>
            </a:r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Rafinas</a:t>
            </a:r>
            <a:endParaRPr lang="el-GR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094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304800"/>
            <a:ext cx="12192000" cy="6096000"/>
          </a:xfrm>
          <a:prstGeom prst="rect">
            <a:avLst/>
          </a:prstGeom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Enviromental</a:t>
            </a:r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Education”</a:t>
            </a:r>
            <a:endParaRPr lang="el-GR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DSC_0978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48494" y="1243883"/>
            <a:ext cx="10311685" cy="5155843"/>
          </a:xfrm>
          <a:prstGeom prst="rect">
            <a:avLst/>
          </a:prstGeom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Εικόνα" descr="DSC_0787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545464" y="1192368"/>
            <a:ext cx="10440473" cy="5220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Εικόνα" descr="DSC_0167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68193" y="1211687"/>
            <a:ext cx="10530624" cy="5265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logo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1622738" y="270298"/>
            <a:ext cx="10428621" cy="56006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Εικόνα" descr="DSC_0880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558344" y="1160172"/>
            <a:ext cx="10633656" cy="53168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Θέση περιεχομένου" descr="Μεγάλο Ρέμα Ραφήνας - Copy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1704217" y="520740"/>
            <a:ext cx="10487783" cy="589937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ομάδα 10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2150772" y="628383"/>
            <a:ext cx="9329671" cy="4664836"/>
          </a:xfrm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The beginning for our </a:t>
            </a:r>
            <a:r>
              <a:rPr lang="en-US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enviromental</a:t>
            </a:r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team </a:t>
            </a:r>
            <a:endParaRPr lang="el-GR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- Θέση περιεχομένου" descr="DSC_0642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95208" y="214290"/>
            <a:ext cx="5397537" cy="6072230"/>
          </a:xfrm>
        </p:spPr>
      </p:pic>
      <p:pic>
        <p:nvPicPr>
          <p:cNvPr id="9" name="8 - Εικόνα" descr="DSC_07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17427" y="214290"/>
            <a:ext cx="6084115" cy="6072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Θέση περιεχομένου" descr="DSC_0185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1803042" y="1068206"/>
            <a:ext cx="10007998" cy="50039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Field work</a:t>
            </a:r>
            <a:endParaRPr lang="el-GR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3 - Θέση περιεχομένου" descr="DSC_0192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655605" y="1142984"/>
            <a:ext cx="10869684" cy="543484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3626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22738" y="589207"/>
            <a:ext cx="10182896" cy="57278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0479" y="4191000"/>
            <a:ext cx="7911920" cy="1143000"/>
          </a:xfrm>
        </p:spPr>
        <p:txBody>
          <a:bodyPr>
            <a:normAutofit/>
          </a:bodyPr>
          <a:lstStyle/>
          <a:p>
            <a:r>
              <a:rPr lang="en-US" sz="6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Eutrophication</a:t>
            </a:r>
            <a:endParaRPr lang="el-GR" sz="6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6 - Εικόνα" descr="PC303229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738648" y="654407"/>
            <a:ext cx="10273048" cy="5778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f80cebbceb7cebccebccf8dcf81ceb1-30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1622737" y="582000"/>
            <a:ext cx="10087761" cy="567069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5318" y="2975019"/>
            <a:ext cx="8833476" cy="235039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The river </a:t>
            </a:r>
            <a:r>
              <a:rPr lang="en-US" u="sng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threatens to flood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at any time, and that would mean the destruction of many properties. </a:t>
            </a:r>
            <a:b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b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Some people would turn it into a road, in order to escape that danger once and for all.</a:t>
            </a:r>
            <a:br>
              <a:rPr lang="el-GR" dirty="0" smtClean="0"/>
            </a:b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κιτρινοσουσουράδα 10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1584102" y="870127"/>
            <a:ext cx="10607898" cy="557284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9256" y="4533363"/>
            <a:ext cx="10092744" cy="133403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That the river ecosystem will be destroyed permanently if it turns into a road</a:t>
            </a:r>
            <a:endParaRPr lang="el-GR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07516" y="1714415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Comic Sans MS" panose="030F0702030302020204" pitchFamily="66" charset="0"/>
              </a:rPr>
              <a:t>But we know very well:</a:t>
            </a:r>
            <a:endParaRPr lang="el-GR" sz="40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/>
          <a:srcRect t="9317" r="4996" b="4102"/>
          <a:stretch>
            <a:fillRect/>
          </a:stretch>
        </p:blipFill>
        <p:spPr bwMode="auto">
          <a:xfrm>
            <a:off x="1635471" y="1056068"/>
            <a:ext cx="10444913" cy="535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8538693" y="2015028"/>
            <a:ext cx="3416680" cy="12819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Rafina</a:t>
            </a:r>
            <a:r>
              <a:rPr lang="en-US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Attica, Greece</a:t>
            </a:r>
            <a:endParaRPr lang="el-GR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4 - Αριστερό βέλος"/>
          <p:cNvSpPr/>
          <p:nvPr/>
        </p:nvSpPr>
        <p:spPr>
          <a:xfrm>
            <a:off x="7302322" y="3155322"/>
            <a:ext cx="850005" cy="7984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Μαριάννα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918952" y="629437"/>
            <a:ext cx="9410519" cy="61523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5312" y="5715000"/>
            <a:ext cx="9826581" cy="956256"/>
          </a:xfrm>
        </p:spPr>
        <p:txBody>
          <a:bodyPr>
            <a:normAutofit fontScale="90000"/>
          </a:bodyPr>
          <a:lstStyle/>
          <a:p>
            <a:b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</a:br>
            <a:b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</a:br>
            <a:b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</a:br>
            <a:endParaRPr lang="el-GR" sz="3300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1764405" y="5473005"/>
            <a:ext cx="96720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Although the river has been significantly spoiled           due to human interference and is endangered as an ecosystem. </a:t>
            </a:r>
            <a:endParaRPr lang="el-G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Θέση περιεχομένου" descr="πολύ καλη ρέμα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815921" y="1040372"/>
            <a:ext cx="10376079" cy="51880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Εικόνα" descr="DSC_0996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90918" y="1076458"/>
            <a:ext cx="10801082" cy="5400541"/>
          </a:xfrm>
          <a:prstGeom prst="rect">
            <a:avLst/>
          </a:prstGeom>
        </p:spPr>
      </p:pic>
      <p:sp>
        <p:nvSpPr>
          <p:cNvPr id="6" name="5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Εικόνα" descr="DSC_0961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584101" y="567742"/>
            <a:ext cx="10401837" cy="52009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4 - Εικόνα" descr="DSCN8276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35616" y="314727"/>
            <a:ext cx="10144259" cy="57061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Εικόνα" descr="εξαιρετική εξαιρετική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815921" y="685293"/>
            <a:ext cx="10376079" cy="56211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DSCN5475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841678" y="634284"/>
            <a:ext cx="10285927" cy="5785833"/>
          </a:xfrm>
          <a:prstGeom prst="rect">
            <a:avLst/>
          </a:prstGeom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43955" y="1004551"/>
            <a:ext cx="9200306" cy="12333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The canalization of the River would be an other </a:t>
            </a:r>
            <a:r>
              <a:rPr lang="en-US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enviromental</a:t>
            </a:r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disaster for </a:t>
            </a:r>
            <a:r>
              <a:rPr lang="en-US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Rafina</a:t>
            </a:r>
            <a:endParaRPr lang="el-GR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Κύκνοι40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837047" y="809237"/>
            <a:ext cx="10354953" cy="580406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923" y="1132268"/>
            <a:ext cx="9716395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Great </a:t>
            </a:r>
            <a:r>
              <a:rPr lang="en-US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Rafina</a:t>
            </a:r>
            <a:r>
              <a:rPr lang="en-US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Stream in Great Agony </a:t>
            </a:r>
            <a:endParaRPr lang="el-GR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- Θέση περιεχομένου" descr="DSCN5113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1828800" y="645831"/>
            <a:ext cx="10242500" cy="5761407"/>
          </a:xfrm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375041" y="5002927"/>
            <a:ext cx="5512159" cy="895597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Don’t forget me …</a:t>
            </a:r>
            <a:endParaRPr lang="el-GR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212694" y="2144357"/>
            <a:ext cx="8915400" cy="3777622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>
              <a:latin typeface="Yu Gothic UI Semibold" panose="020B0700000000000000" charset="-128"/>
              <a:ea typeface="Yu Gothic UI Semibold" panose="020B0700000000000000" charset="-128"/>
            </a:endParaRPr>
          </a:p>
          <a:p>
            <a:pPr marL="0" indent="0" algn="ctr">
              <a:buNone/>
            </a:pPr>
            <a:r>
              <a:rPr lang="en-US" dirty="0" smtClean="0">
                <a:latin typeface="Yu Gothic UI Semibold" panose="020B0700000000000000" charset="-128"/>
                <a:ea typeface="Yu Gothic UI Semibold" panose="020B0700000000000000" charset="-128"/>
              </a:rPr>
              <a:t>Thank you</a:t>
            </a:r>
            <a:endParaRPr lang="en-US" dirty="0" smtClean="0">
              <a:latin typeface="Yu Gothic UI Semibold" panose="020B0700000000000000" charset="-128"/>
              <a:ea typeface="Yu Gothic UI Semibold" panose="020B0700000000000000" charset="-128"/>
            </a:endParaRPr>
          </a:p>
          <a:p>
            <a:pPr marL="0" indent="0" algn="ctr">
              <a:buNone/>
            </a:pPr>
            <a:r>
              <a:rPr lang="en-US" dirty="0" smtClean="0">
                <a:latin typeface="Yu Gothic UI Semibold" panose="020B0700000000000000" charset="-128"/>
                <a:ea typeface="Yu Gothic UI Semibold" panose="020B0700000000000000" charset="-128"/>
              </a:rPr>
              <a:t>Grazie</a:t>
            </a:r>
            <a:endParaRPr lang="en-US" dirty="0" smtClean="0">
              <a:latin typeface="Yu Gothic UI Semibold" panose="020B0700000000000000" charset="-128"/>
              <a:ea typeface="Yu Gothic UI Semibold" panose="020B0700000000000000" charset="-128"/>
            </a:endParaRPr>
          </a:p>
          <a:p>
            <a:pPr marL="0" indent="0" algn="ctr">
              <a:buNone/>
            </a:pPr>
            <a:r>
              <a:rPr lang="el-GR" dirty="0" smtClean="0">
                <a:latin typeface="Yu Gothic UI Semibold" panose="020B0700000000000000" charset="-128"/>
                <a:ea typeface="Yu Gothic UI Semibold" panose="020B0700000000000000" charset="-128"/>
              </a:rPr>
              <a:t>Ευχαριστούμε</a:t>
            </a:r>
            <a:endParaRPr lang="el-GR" dirty="0" smtClean="0">
              <a:latin typeface="Yu Gothic UI Semibold" panose="020B0700000000000000" charset="-128"/>
              <a:ea typeface="Yu Gothic UI Semibold" panose="020B0700000000000000" charset="-128"/>
            </a:endParaRPr>
          </a:p>
          <a:p>
            <a:pPr marL="0" indent="0" algn="ctr">
              <a:buNone/>
            </a:pPr>
            <a:r>
              <a:rPr lang="en-US" dirty="0" smtClean="0">
                <a:latin typeface="Yu Gothic UI Semibold" panose="020B0700000000000000" charset="-128"/>
                <a:ea typeface="Yu Gothic UI Semibold" panose="020B0700000000000000" charset="-128"/>
              </a:rPr>
              <a:t>Gracias</a:t>
            </a:r>
            <a:endParaRPr lang="en-US" dirty="0" smtClean="0">
              <a:latin typeface="Yu Gothic UI Semibold" panose="020B0700000000000000" charset="-128"/>
              <a:ea typeface="Yu Gothic UI Semibold" panose="020B0700000000000000" charset="-128"/>
            </a:endParaRPr>
          </a:p>
          <a:p>
            <a:pPr marL="0" indent="0" algn="ctr">
              <a:buNone/>
            </a:pPr>
            <a:r>
              <a:rPr lang="en-US" dirty="0" err="1">
                <a:latin typeface="Yu Gothic UI Semibold" panose="020B0700000000000000" charset="-128"/>
                <a:ea typeface="Yu Gothic UI Semibold" panose="020B0700000000000000" charset="-128"/>
              </a:rPr>
              <a:t>Teşekkür</a:t>
            </a:r>
            <a:r>
              <a:rPr lang="en-US" dirty="0">
                <a:latin typeface="Yu Gothic UI Semibold" panose="020B0700000000000000" charset="-128"/>
                <a:ea typeface="Yu Gothic UI Semibold" panose="020B0700000000000000" charset="-128"/>
              </a:rPr>
              <a:t> </a:t>
            </a:r>
            <a:r>
              <a:rPr lang="en-US" dirty="0" err="1">
                <a:latin typeface="Yu Gothic UI Semibold" panose="020B0700000000000000" charset="-128"/>
                <a:ea typeface="Yu Gothic UI Semibold" panose="020B0700000000000000" charset="-128"/>
              </a:rPr>
              <a:t>ederim</a:t>
            </a:r>
            <a:endParaRPr lang="el-GR" dirty="0">
              <a:latin typeface="Yu Gothic UI Semibold" panose="020B0700000000000000" charset="-128"/>
              <a:ea typeface="Yu Gothic UI Semibold" panose="020B070000000000000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Θέση περιεχομένου" descr="Μεγάλο Ρέμα Ραφήνας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1906073" y="551999"/>
            <a:ext cx="9677187" cy="5604102"/>
          </a:xfrm>
        </p:spPr>
      </p:pic>
      <p:sp>
        <p:nvSpPr>
          <p:cNvPr id="5" name="1 - Τίτλος"/>
          <p:cNvSpPr txBox="1"/>
          <p:nvPr/>
        </p:nvSpPr>
        <p:spPr>
          <a:xfrm>
            <a:off x="6096000" y="285728"/>
            <a:ext cx="5334037" cy="1643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Photografic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Achive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of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Mr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Stathis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Dimitrakos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1010689_10200658813247346_1943055863_n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906073" y="814589"/>
            <a:ext cx="10285927" cy="5785834"/>
          </a:xfrm>
          <a:prstGeom prst="rect">
            <a:avLst/>
          </a:prstGeom>
        </p:spPr>
      </p:pic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        </a:t>
            </a:r>
            <a:b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       </a:t>
            </a:r>
            <a:b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b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b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b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b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b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b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b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b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b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        </a:t>
            </a:r>
            <a:b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        </a:t>
            </a:r>
            <a:b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b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b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b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b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b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The </a:t>
            </a:r>
            <a:r>
              <a:rPr lang="en-US" sz="36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gigantization</a:t>
            </a: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of the Port is the biggest</a:t>
            </a:r>
            <a:b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          </a:t>
            </a:r>
            <a:br>
              <a:rPr lang="el-GR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b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b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b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b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b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b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b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b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b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br>
              <a:rPr lang="el-GR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br>
              <a:rPr lang="el-GR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br>
              <a:rPr lang="el-GR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br>
              <a:rPr lang="el-GR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br>
              <a:rPr lang="el-GR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br>
              <a:rPr lang="el-GR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br>
              <a:rPr lang="el-GR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br>
              <a:rPr lang="el-GR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endParaRPr lang="el-GR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Ραφήνα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944709" y="0"/>
            <a:ext cx="9144000" cy="6858000"/>
          </a:xfrm>
          <a:prstGeom prst="rect">
            <a:avLst/>
          </a:prstGeom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03516" y="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This is our little town …. </a:t>
            </a:r>
            <a:endParaRPr lang="el-GR" sz="3200" b="1" dirty="0" smtClean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1508549_10203341362109391_7436844250846454215_n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506828" y="345314"/>
            <a:ext cx="10685172" cy="6010409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1523968" y="2714621"/>
            <a:ext cx="9429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Port </a:t>
            </a:r>
            <a:r>
              <a:rPr lang="en-US" sz="4400" b="1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EconomicalActivities</a:t>
            </a:r>
            <a:r>
              <a:rPr lang="en-US" sz="4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endParaRPr lang="el-GR" sz="4400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DSC_0192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1764405" y="476381"/>
            <a:ext cx="10100568" cy="5050284"/>
          </a:xfrm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Welcome in </a:t>
            </a:r>
            <a:r>
              <a:rPr lang="en-US" sz="54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Rafina</a:t>
            </a:r>
            <a:r>
              <a:rPr lang="en-US" sz="5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el-GR" sz="5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DSC_0873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2009104" y="1480802"/>
            <a:ext cx="9897189" cy="4948594"/>
          </a:xfrm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146997" y="1532585"/>
            <a:ext cx="7302014" cy="104318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23 of July 2018</a:t>
            </a:r>
            <a:br>
              <a:rPr lang="en-US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</a:br>
            <a:r>
              <a:rPr lang="en-US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The Day of the Big Fire</a:t>
            </a:r>
            <a:br>
              <a:rPr lang="en-US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endParaRPr lang="el-GR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1230</Words>
  <Application>WPS Presentation</Application>
  <PresentationFormat>Προσαρμογή</PresentationFormat>
  <Paragraphs>61</Paragraphs>
  <Slides>39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7" baseType="lpstr">
      <vt:lpstr>Arial</vt:lpstr>
      <vt:lpstr>SimSun</vt:lpstr>
      <vt:lpstr>Wingdings</vt:lpstr>
      <vt:lpstr>Wingdings 3</vt:lpstr>
      <vt:lpstr>Arial</vt:lpstr>
      <vt:lpstr>Comic Sans MS</vt:lpstr>
      <vt:lpstr>Century Gothic</vt:lpstr>
      <vt:lpstr>AMGDT</vt:lpstr>
      <vt:lpstr>Microsoft YaHei</vt:lpstr>
      <vt:lpstr/>
      <vt:lpstr>Arial Unicode MS</vt:lpstr>
      <vt:lpstr>Symbol</vt:lpstr>
      <vt:lpstr>Calibri</vt:lpstr>
      <vt:lpstr>Times New Roman</vt:lpstr>
      <vt:lpstr>Yu Gothic UI Semibold</vt:lpstr>
      <vt:lpstr>Microsoft JhengHei</vt:lpstr>
      <vt:lpstr>DejaVu Serif</vt:lpstr>
      <vt:lpstr>Wisp</vt:lpstr>
      <vt:lpstr>1st General Lyceum of Rafina</vt:lpstr>
      <vt:lpstr>PowerPoint 演示文稿</vt:lpstr>
      <vt:lpstr>Rafina, Attica, Greece</vt:lpstr>
      <vt:lpstr>PowerPoint 演示文稿</vt:lpstr>
      <vt:lpstr>                                                         The gigantization of the Port is the biggest                               </vt:lpstr>
      <vt:lpstr>This is our little town …. </vt:lpstr>
      <vt:lpstr>PowerPoint 演示文稿</vt:lpstr>
      <vt:lpstr>Welcome in Rafina </vt:lpstr>
      <vt:lpstr>23 of July 2018 The Day of the Big Fire </vt:lpstr>
      <vt:lpstr>PowerPoint 演示文稿</vt:lpstr>
      <vt:lpstr>Estuary</vt:lpstr>
      <vt:lpstr>PowerPoint 演示文稿</vt:lpstr>
      <vt:lpstr>PowerPoint 演示文稿</vt:lpstr>
      <vt:lpstr>PowerPoint 演示文稿</vt:lpstr>
      <vt:lpstr>Megalo Rema Rafinas</vt:lpstr>
      <vt:lpstr>“Enviromental Education”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The beginning for our enviromental team </vt:lpstr>
      <vt:lpstr>PowerPoint 演示文稿</vt:lpstr>
      <vt:lpstr>PowerPoint 演示文稿</vt:lpstr>
      <vt:lpstr>Field work</vt:lpstr>
      <vt:lpstr>Eutrophication</vt:lpstr>
      <vt:lpstr>PowerPoint 演示文稿</vt:lpstr>
      <vt:lpstr>The river threatens to flood at any time, and that would mean the destruction of many properties.   Some people would turn it into a road, in order to escape that danger once and for all. </vt:lpstr>
      <vt:lpstr>That the river ecosystem will be destroyed permanently if it turns into a road</vt:lpstr>
      <vt:lpstr> 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The canalization of the River would be an other enviromental disaster for Rafina</vt:lpstr>
      <vt:lpstr>Great Rafina Stream in Great Agony </vt:lpstr>
      <vt:lpstr>Don’t forget me …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Survey results - Greece</dc:title>
  <dc:creator>Demetris</dc:creator>
  <cp:lastModifiedBy>Serena di Grazia</cp:lastModifiedBy>
  <cp:revision>55</cp:revision>
  <dcterms:created xsi:type="dcterms:W3CDTF">2018-05-21T11:43:00Z</dcterms:created>
  <dcterms:modified xsi:type="dcterms:W3CDTF">2019-02-28T09:24:01Z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1033-10.2.0.7635</vt:lpwstr>
  </property>
</Properties>
</file>