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1" r:id="rId2"/>
    <p:sldId id="269" r:id="rId3"/>
    <p:sldId id="268" r:id="rId4"/>
    <p:sldId id="270" r:id="rId5"/>
    <p:sldId id="258" r:id="rId6"/>
    <p:sldId id="261" r:id="rId7"/>
    <p:sldId id="264" r:id="rId8"/>
    <p:sldId id="262" r:id="rId9"/>
    <p:sldId id="263" r:id="rId10"/>
    <p:sldId id="266" r:id="rId11"/>
    <p:sldId id="265" r:id="rId12"/>
    <p:sldId id="267" r:id="rId13"/>
    <p:sldId id="272" r:id="rId14"/>
    <p:sldId id="273" r:id="rId15"/>
    <p:sldId id="274" r:id="rId16"/>
    <p:sldId id="26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2832" autoAdjust="0"/>
    <p:restoredTop sz="94660" autoAdjust="0"/>
  </p:normalViewPr>
  <p:slideViewPr>
    <p:cSldViewPr snapToGrid="0">
      <p:cViewPr varScale="1">
        <p:scale>
          <a:sx n="72" d="100"/>
          <a:sy n="72" d="100"/>
        </p:scale>
        <p:origin x="-114" y="-8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IES Miguel Espinosa</a:t>
            </a:r>
            <a:endParaRPr lang="el-GR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Murcia, Murcia</a:t>
            </a: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5139" y="1"/>
            <a:ext cx="3649637" cy="2514600"/>
          </a:xfrm>
          <a:prstGeom prst="rect">
            <a:avLst/>
          </a:prstGeom>
        </p:spPr>
      </p:pic>
      <p:pic>
        <p:nvPicPr>
          <p:cNvPr id="1026" name="Picture 2" descr="C:\Users\DIRECCION\Desktop\escudo recortado diplom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9185" y="548343"/>
            <a:ext cx="1823305" cy="182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74236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Resultado de imagen de azarbe huerta murcia"/>
          <p:cNvSpPr>
            <a:spLocks noChangeAspect="1" noChangeArrowheads="1"/>
          </p:cNvSpPr>
          <p:nvPr/>
        </p:nvSpPr>
        <p:spPr bwMode="auto">
          <a:xfrm>
            <a:off x="155575" y="-1325563"/>
            <a:ext cx="4048125" cy="2771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28" name="AutoShape 4" descr="Resultado de imagen de azarbe huerta murcia"/>
          <p:cNvSpPr>
            <a:spLocks noChangeAspect="1" noChangeArrowheads="1"/>
          </p:cNvSpPr>
          <p:nvPr/>
        </p:nvSpPr>
        <p:spPr bwMode="auto">
          <a:xfrm>
            <a:off x="155575" y="-1325563"/>
            <a:ext cx="4048125" cy="2771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0" name="AutoShape 6" descr="5"/>
          <p:cNvSpPr>
            <a:spLocks noChangeAspect="1" noChangeArrowheads="1"/>
          </p:cNvSpPr>
          <p:nvPr/>
        </p:nvSpPr>
        <p:spPr bwMode="auto">
          <a:xfrm>
            <a:off x="155575" y="-936625"/>
            <a:ext cx="2857500" cy="19526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3605" y="1679723"/>
            <a:ext cx="5529215" cy="3778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7863840" y="2722495"/>
            <a:ext cx="35792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water</a:t>
            </a:r>
            <a:r>
              <a:rPr lang="es-ES" sz="2000" dirty="0"/>
              <a:t>  </a:t>
            </a:r>
            <a:r>
              <a:rPr lang="es-ES" sz="2000" dirty="0" err="1"/>
              <a:t>is</a:t>
            </a:r>
            <a:r>
              <a:rPr lang="es-ES" sz="2000" dirty="0"/>
              <a:t> </a:t>
            </a:r>
            <a:r>
              <a:rPr lang="es-ES" sz="2000" b="1" dirty="0" err="1"/>
              <a:t>diverted</a:t>
            </a:r>
            <a:r>
              <a:rPr lang="es-ES" sz="2000" dirty="0"/>
              <a:t> </a:t>
            </a:r>
            <a:r>
              <a:rPr lang="es-ES" sz="2000" dirty="0" err="1"/>
              <a:t>from</a:t>
            </a:r>
            <a:r>
              <a:rPr lang="es-ES" sz="2000" dirty="0"/>
              <a:t>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river</a:t>
            </a:r>
            <a:r>
              <a:rPr lang="es-ES" sz="2000" dirty="0"/>
              <a:t> </a:t>
            </a:r>
            <a:r>
              <a:rPr lang="es-ES" sz="2000" dirty="0" err="1"/>
              <a:t>to</a:t>
            </a:r>
            <a:r>
              <a:rPr lang="es-ES" sz="2000" dirty="0"/>
              <a:t> </a:t>
            </a:r>
            <a:r>
              <a:rPr lang="es-ES" sz="2000" dirty="0" err="1"/>
              <a:t>irrigation</a:t>
            </a:r>
            <a:r>
              <a:rPr lang="es-ES" sz="2000" dirty="0"/>
              <a:t> </a:t>
            </a:r>
            <a:r>
              <a:rPr lang="es-ES" sz="2000" dirty="0" err="1"/>
              <a:t>canals</a:t>
            </a:r>
            <a:r>
              <a:rPr lang="es-ES" sz="2000" dirty="0"/>
              <a:t> </a:t>
            </a:r>
            <a:r>
              <a:rPr lang="es-ES" sz="2000" dirty="0" err="1"/>
              <a:t>which</a:t>
            </a:r>
            <a:r>
              <a:rPr lang="es-ES" sz="2000" dirty="0"/>
              <a:t> </a:t>
            </a:r>
            <a:r>
              <a:rPr lang="es-ES" sz="2000" dirty="0" err="1"/>
              <a:t>form</a:t>
            </a:r>
            <a:r>
              <a:rPr lang="es-ES" sz="2000" dirty="0"/>
              <a:t> a dense </a:t>
            </a:r>
            <a:r>
              <a:rPr lang="es-ES" sz="2000" b="1" dirty="0" err="1"/>
              <a:t>network</a:t>
            </a:r>
            <a:r>
              <a:rPr lang="es-ES" sz="2000" b="1" dirty="0"/>
              <a:t> </a:t>
            </a:r>
            <a:r>
              <a:rPr lang="es-ES" sz="2000" dirty="0" err="1"/>
              <a:t>taking</a:t>
            </a:r>
            <a:r>
              <a:rPr lang="es-ES" sz="2000" dirty="0"/>
              <a:t> </a:t>
            </a:r>
            <a:r>
              <a:rPr lang="es-ES" sz="2000" dirty="0" err="1"/>
              <a:t>water</a:t>
            </a:r>
            <a:r>
              <a:rPr lang="es-ES" sz="2000" dirty="0"/>
              <a:t> </a:t>
            </a:r>
            <a:r>
              <a:rPr lang="es-ES" sz="2000" dirty="0" err="1"/>
              <a:t>to</a:t>
            </a:r>
            <a:r>
              <a:rPr lang="es-ES" sz="2000" dirty="0"/>
              <a:t>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b="1" dirty="0" err="1"/>
              <a:t>orchards</a:t>
            </a:r>
            <a:r>
              <a:rPr lang="es-ES" sz="2000" dirty="0"/>
              <a:t>.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1650109" y="351388"/>
            <a:ext cx="92696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err="1"/>
              <a:t>Irrigation</a:t>
            </a:r>
            <a:r>
              <a:rPr lang="es-ES" sz="3600" dirty="0"/>
              <a:t> and </a:t>
            </a:r>
            <a:r>
              <a:rPr lang="es-ES" sz="3600" dirty="0" err="1"/>
              <a:t>draining</a:t>
            </a:r>
            <a:r>
              <a:rPr lang="es-ES" sz="3600" dirty="0"/>
              <a:t> </a:t>
            </a:r>
            <a:r>
              <a:rPr lang="es-ES" sz="3600" dirty="0" err="1" smtClean="0"/>
              <a:t>canals</a:t>
            </a:r>
            <a:r>
              <a:rPr lang="es-ES" sz="3600" dirty="0" smtClean="0"/>
              <a:t> (</a:t>
            </a:r>
            <a:r>
              <a:rPr lang="es-ES" sz="3600" dirty="0" err="1" smtClean="0"/>
              <a:t>water</a:t>
            </a:r>
            <a:r>
              <a:rPr lang="es-ES" sz="3600" dirty="0" smtClean="0"/>
              <a:t> </a:t>
            </a:r>
            <a:r>
              <a:rPr lang="es-ES" sz="3600" dirty="0" err="1" smtClean="0"/>
              <a:t>taken</a:t>
            </a:r>
            <a:r>
              <a:rPr lang="es-ES" sz="3600" dirty="0" smtClean="0"/>
              <a:t> </a:t>
            </a:r>
            <a:r>
              <a:rPr lang="es-ES" sz="3600" dirty="0" err="1" smtClean="0"/>
              <a:t>from</a:t>
            </a:r>
            <a:r>
              <a:rPr lang="es-ES" sz="3600" dirty="0" smtClean="0"/>
              <a:t> </a:t>
            </a:r>
            <a:r>
              <a:rPr lang="es-ES" sz="3600" dirty="0" err="1" smtClean="0"/>
              <a:t>the</a:t>
            </a:r>
            <a:r>
              <a:rPr lang="es-ES" sz="3600" dirty="0" smtClean="0"/>
              <a:t> </a:t>
            </a:r>
            <a:r>
              <a:rPr lang="es-ES" sz="3600" dirty="0" err="1" smtClean="0"/>
              <a:t>river</a:t>
            </a:r>
            <a:r>
              <a:rPr lang="es-ES" sz="3600" dirty="0" smtClean="0"/>
              <a:t> in </a:t>
            </a:r>
            <a:r>
              <a:rPr lang="es-ES" sz="3600" b="1" dirty="0" err="1" smtClean="0"/>
              <a:t>Contraparada</a:t>
            </a:r>
            <a:r>
              <a:rPr lang="es-ES" sz="3600" dirty="0" smtClean="0"/>
              <a:t>) </a:t>
            </a:r>
            <a:endParaRPr lang="es-ES" sz="3600" dirty="0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40156" y="602338"/>
            <a:ext cx="8911687" cy="1280890"/>
          </a:xfrm>
        </p:spPr>
        <p:txBody>
          <a:bodyPr>
            <a:normAutofit/>
          </a:bodyPr>
          <a:lstStyle/>
          <a:p>
            <a:r>
              <a:rPr lang="es-ES" dirty="0" err="1"/>
              <a:t>Irrigation</a:t>
            </a:r>
            <a:r>
              <a:rPr lang="es-ES" dirty="0"/>
              <a:t> </a:t>
            </a:r>
            <a:r>
              <a:rPr lang="es-ES" dirty="0" err="1"/>
              <a:t>canals</a:t>
            </a:r>
            <a:r>
              <a:rPr lang="es-ES" dirty="0"/>
              <a:t> (</a:t>
            </a:r>
            <a:r>
              <a:rPr lang="es-ES" b="1" i="1" dirty="0"/>
              <a:t>acequias</a:t>
            </a:r>
            <a:r>
              <a:rPr lang="es-ES" dirty="0"/>
              <a:t>)</a:t>
            </a:r>
            <a:endParaRPr lang="es-ES" i="1" dirty="0"/>
          </a:p>
        </p:txBody>
      </p:sp>
      <p:sp>
        <p:nvSpPr>
          <p:cNvPr id="26626" name="AutoShape 2" descr="Resultado de imagen de azarbe huerta de murc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28" name="AutoShape 4" descr="Resultado de imagen de azarbe huerta de murc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0" name="AutoShape 6" descr="Resultado de imagen de azarbe huerta de murc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9" name="8 Marcador de contenido" descr="IMG-20190227-WA000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4889" y="1449258"/>
            <a:ext cx="3866606" cy="5140960"/>
          </a:xfrm>
        </p:spPr>
      </p:pic>
      <p:pic>
        <p:nvPicPr>
          <p:cNvPr id="11" name="10 Imagen" descr="20190221_1443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28980" y="2091878"/>
            <a:ext cx="5140958" cy="3855719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9418318" y="3115507"/>
            <a:ext cx="253419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water</a:t>
            </a:r>
            <a:r>
              <a:rPr lang="es-ES" dirty="0"/>
              <a:t> </a:t>
            </a:r>
            <a:r>
              <a:rPr lang="es-ES" dirty="0" smtClean="0"/>
              <a:t>comes </a:t>
            </a:r>
            <a:r>
              <a:rPr lang="es-ES" dirty="0" err="1"/>
              <a:t>directly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river</a:t>
            </a:r>
            <a:r>
              <a:rPr lang="es-ES" dirty="0"/>
              <a:t>  and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used</a:t>
            </a:r>
            <a:r>
              <a:rPr lang="es-ES" dirty="0"/>
              <a:t> to </a:t>
            </a:r>
            <a:r>
              <a:rPr lang="es-ES" dirty="0" err="1"/>
              <a:t>water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b="1" dirty="0" err="1"/>
              <a:t>orchards</a:t>
            </a:r>
            <a:r>
              <a:rPr lang="es-ES" dirty="0"/>
              <a:t>.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7514" y="613319"/>
            <a:ext cx="8911687" cy="1280890"/>
          </a:xfrm>
        </p:spPr>
        <p:txBody>
          <a:bodyPr/>
          <a:lstStyle/>
          <a:p>
            <a:pPr algn="ctr"/>
            <a:r>
              <a:rPr lang="es-ES" dirty="0" err="1"/>
              <a:t>Draining</a:t>
            </a:r>
            <a:r>
              <a:rPr lang="es-ES" dirty="0"/>
              <a:t> </a:t>
            </a:r>
            <a:r>
              <a:rPr lang="es-ES" dirty="0" err="1"/>
              <a:t>canals</a:t>
            </a:r>
            <a:r>
              <a:rPr lang="es-ES" dirty="0"/>
              <a:t> (</a:t>
            </a:r>
            <a:r>
              <a:rPr lang="es-ES" b="1" i="1" dirty="0"/>
              <a:t>azarbes</a:t>
            </a:r>
            <a:r>
              <a:rPr lang="es-ES" dirty="0"/>
              <a:t>)</a:t>
            </a:r>
          </a:p>
        </p:txBody>
      </p:sp>
      <p:pic>
        <p:nvPicPr>
          <p:cNvPr id="30722" name="Picture 2" descr="Resultado de imagen de azarbe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9061" y="1672681"/>
            <a:ext cx="6096000" cy="4572000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8477794" y="2873834"/>
            <a:ext cx="34355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 smtClean="0"/>
              <a:t>overflowing</a:t>
            </a:r>
            <a:r>
              <a:rPr lang="es-ES" dirty="0" smtClean="0"/>
              <a:t> </a:t>
            </a:r>
            <a:r>
              <a:rPr lang="es-ES" dirty="0" err="1"/>
              <a:t>water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irrigation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filtrated</a:t>
            </a:r>
            <a:r>
              <a:rPr lang="es-ES" dirty="0"/>
              <a:t> and </a:t>
            </a:r>
            <a:r>
              <a:rPr lang="es-ES" dirty="0" err="1" smtClean="0"/>
              <a:t>discharged</a:t>
            </a:r>
            <a:r>
              <a:rPr lang="es-ES" dirty="0" smtClean="0"/>
              <a:t> </a:t>
            </a:r>
            <a:r>
              <a:rPr lang="es-ES" dirty="0" err="1" smtClean="0"/>
              <a:t>into</a:t>
            </a:r>
            <a:r>
              <a:rPr lang="es-ES" dirty="0" smtClean="0"/>
              <a:t> 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smtClean="0"/>
              <a:t>azarbes.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water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drained</a:t>
            </a:r>
            <a:r>
              <a:rPr lang="es-ES" dirty="0"/>
              <a:t> and </a:t>
            </a:r>
            <a:r>
              <a:rPr lang="es-ES" dirty="0" err="1"/>
              <a:t>used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other</a:t>
            </a:r>
            <a:r>
              <a:rPr lang="es-ES" dirty="0"/>
              <a:t> </a:t>
            </a:r>
            <a:r>
              <a:rPr lang="es-ES" dirty="0" err="1" smtClean="0"/>
              <a:t>purposes</a:t>
            </a:r>
            <a:r>
              <a:rPr lang="es-ES" dirty="0" smtClean="0"/>
              <a:t>. </a:t>
            </a:r>
            <a:endParaRPr lang="es-ES" dirty="0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 err="1"/>
              <a:t>Problems</a:t>
            </a:r>
            <a:r>
              <a:rPr lang="es-ES" sz="4000" dirty="0"/>
              <a:t> </a:t>
            </a:r>
            <a:r>
              <a:rPr lang="es-ES" sz="4000" dirty="0" err="1"/>
              <a:t>on</a:t>
            </a:r>
            <a:r>
              <a:rPr lang="es-ES" sz="4000" dirty="0"/>
              <a:t> </a:t>
            </a:r>
            <a:r>
              <a:rPr lang="es-ES" sz="4000" dirty="0" err="1"/>
              <a:t>our</a:t>
            </a:r>
            <a:r>
              <a:rPr lang="es-ES" sz="4000" dirty="0"/>
              <a:t> </a:t>
            </a:r>
            <a:r>
              <a:rPr lang="es-ES" sz="4000" dirty="0" err="1"/>
              <a:t>study</a:t>
            </a:r>
            <a:r>
              <a:rPr lang="es-ES" sz="4000" dirty="0"/>
              <a:t> </a:t>
            </a:r>
            <a:r>
              <a:rPr lang="es-ES" sz="4000" dirty="0" err="1"/>
              <a:t>site</a:t>
            </a:r>
            <a:endParaRPr lang="es-ES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water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b="1" dirty="0" err="1"/>
              <a:t>main</a:t>
            </a:r>
            <a:r>
              <a:rPr lang="es-ES" b="1" dirty="0"/>
              <a:t> </a:t>
            </a:r>
            <a:r>
              <a:rPr lang="es-ES" b="1" dirty="0" err="1"/>
              <a:t>river</a:t>
            </a:r>
            <a:r>
              <a:rPr lang="es-ES" dirty="0"/>
              <a:t>, Segura</a:t>
            </a:r>
            <a:r>
              <a:rPr lang="es-ES" b="1" dirty="0">
                <a:solidFill>
                  <a:schemeClr val="tx1"/>
                </a:solidFill>
              </a:rPr>
              <a:t>, </a:t>
            </a:r>
            <a:r>
              <a:rPr lang="es-ES" b="1" dirty="0" err="1">
                <a:solidFill>
                  <a:schemeClr val="tx1"/>
                </a:solidFill>
              </a:rPr>
              <a:t>isn’t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polluted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dirty="0" err="1"/>
              <a:t>because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water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b="1" dirty="0" err="1"/>
              <a:t>well</a:t>
            </a:r>
            <a:r>
              <a:rPr lang="es-ES" b="1" dirty="0"/>
              <a:t> </a:t>
            </a:r>
            <a:r>
              <a:rPr lang="es-ES" b="1" dirty="0" err="1"/>
              <a:t>depurated</a:t>
            </a:r>
            <a:r>
              <a:rPr lang="es-ES" dirty="0"/>
              <a:t>. </a:t>
            </a:r>
          </a:p>
          <a:p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contrast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water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b="1" dirty="0"/>
              <a:t>azarbes</a:t>
            </a:r>
            <a:r>
              <a:rPr lang="es-ES" dirty="0"/>
              <a:t> </a:t>
            </a:r>
            <a:r>
              <a:rPr lang="es-ES" b="1" dirty="0" err="1"/>
              <a:t>is</a:t>
            </a:r>
            <a:r>
              <a:rPr lang="es-ES" b="1" dirty="0"/>
              <a:t> </a:t>
            </a:r>
            <a:r>
              <a:rPr lang="es-ES" b="1" dirty="0" err="1"/>
              <a:t>polluted</a:t>
            </a:r>
            <a:r>
              <a:rPr lang="es-ES" b="1" dirty="0"/>
              <a:t> </a:t>
            </a:r>
            <a:r>
              <a:rPr lang="es-ES" dirty="0" err="1"/>
              <a:t>due</a:t>
            </a:r>
            <a:r>
              <a:rPr lang="es-ES" dirty="0"/>
              <a:t> </a:t>
            </a:r>
            <a:r>
              <a:rPr lang="es-ES" dirty="0" smtClean="0"/>
              <a:t>to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fact</a:t>
            </a:r>
            <a:r>
              <a:rPr lang="es-ES" dirty="0" smtClean="0"/>
              <a:t> </a:t>
            </a:r>
            <a:r>
              <a:rPr lang="es-ES" dirty="0" err="1" smtClean="0"/>
              <a:t>that</a:t>
            </a:r>
            <a:r>
              <a:rPr lang="es-ES" dirty="0" smtClean="0"/>
              <a:t>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contains</a:t>
            </a:r>
            <a:r>
              <a:rPr lang="es-ES" dirty="0"/>
              <a:t> </a:t>
            </a:r>
            <a:r>
              <a:rPr lang="es-ES" dirty="0" err="1" smtClean="0"/>
              <a:t>rests</a:t>
            </a:r>
            <a:r>
              <a:rPr lang="es-ES" dirty="0" smtClean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 smtClean="0"/>
              <a:t>fertilizers</a:t>
            </a:r>
            <a:r>
              <a:rPr lang="es-ES" dirty="0" smtClean="0"/>
              <a:t> </a:t>
            </a:r>
            <a:r>
              <a:rPr lang="es-ES" dirty="0" err="1"/>
              <a:t>used</a:t>
            </a:r>
            <a:r>
              <a:rPr lang="es-ES" dirty="0"/>
              <a:t> in </a:t>
            </a:r>
            <a:r>
              <a:rPr lang="es-ES" dirty="0" err="1"/>
              <a:t>orchards</a:t>
            </a:r>
            <a:endParaRPr lang="es-ES" dirty="0"/>
          </a:p>
        </p:txBody>
      </p:sp>
      <p:sp>
        <p:nvSpPr>
          <p:cNvPr id="1026" name="AutoShape 2" descr="Resultado de imagen de rio segura murc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28" name="AutoShape 4" descr="El rÃ­o Segura, este martes a su paso por Murcia. /Huermu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0" name="AutoShape 6" descr="El rÃ­o Segura, este martes a su paso por Murcia. /Huermu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2" name="AutoShape 8" descr="El rÃ­o Segura, este martes a su paso por Murcia. /Huermu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4" name="AutoShape 10" descr="El rÃ­o Segura, este martes a su paso por Murcia. /Huermu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6" name="AutoShape 12" descr="El rÃ­o Segura, este martes a su paso por Murcia. /Huermu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8" name="AutoShape 14" descr="Resultado de imagen de RIO SEGU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2682" y="3633559"/>
            <a:ext cx="4268118" cy="263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608956" y="638860"/>
            <a:ext cx="9370475" cy="1280890"/>
          </a:xfrm>
        </p:spPr>
        <p:txBody>
          <a:bodyPr>
            <a:noAutofit/>
          </a:bodyPr>
          <a:lstStyle/>
          <a:p>
            <a:r>
              <a:rPr lang="en-US" dirty="0"/>
              <a:t>Main issues of our streams (</a:t>
            </a:r>
            <a:r>
              <a:rPr lang="en-US" b="1" dirty="0" err="1"/>
              <a:t>ramblas</a:t>
            </a:r>
            <a:r>
              <a:rPr lang="en-US" dirty="0"/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193114" y="1584960"/>
            <a:ext cx="2443368" cy="1213899"/>
          </a:xfrm>
        </p:spPr>
        <p:txBody>
          <a:bodyPr/>
          <a:lstStyle/>
          <a:p>
            <a:pPr marL="457200" lvl="1" indent="0">
              <a:buNone/>
            </a:pPr>
            <a:endParaRPr lang="en-US" dirty="0"/>
          </a:p>
          <a:p>
            <a:r>
              <a:rPr lang="es-ES" sz="2400" dirty="0" err="1"/>
              <a:t>Waste</a:t>
            </a:r>
            <a:r>
              <a:rPr lang="es-ES" sz="2400" dirty="0"/>
              <a:t> </a:t>
            </a:r>
            <a:r>
              <a:rPr lang="es-ES" sz="2400" dirty="0" err="1"/>
              <a:t>materials</a:t>
            </a:r>
            <a:endParaRPr lang="el-GR" sz="2400" dirty="0"/>
          </a:p>
        </p:txBody>
      </p:sp>
      <p:pic>
        <p:nvPicPr>
          <p:cNvPr id="1026" name="Picture 2" descr="C:\Users\JEFATURA2\Downloads\IMG-20190227-WA00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80226" y="4937760"/>
            <a:ext cx="3579073" cy="170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EFATURA2\Downloads\IMG-20190227-WA00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94005" y="3174558"/>
            <a:ext cx="3387254" cy="254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EFATURA2\Downloads\IMG-20190227-WA00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5704" y="1426091"/>
            <a:ext cx="3190031" cy="239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JEFATURA2\Downloads\IMG-20190227-WA003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7440" y="3252465"/>
            <a:ext cx="2074717" cy="276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235704" y="4272202"/>
            <a:ext cx="2369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/>
              <a:t>Espinardo´s</a:t>
            </a:r>
            <a:r>
              <a:rPr lang="es-ES" sz="1400" dirty="0"/>
              <a:t> </a:t>
            </a:r>
            <a:r>
              <a:rPr lang="es-ES" sz="1400" dirty="0" err="1"/>
              <a:t>water</a:t>
            </a:r>
            <a:r>
              <a:rPr lang="es-ES" sz="1400" dirty="0"/>
              <a:t> </a:t>
            </a:r>
            <a:r>
              <a:rPr lang="es-ES" sz="1400" dirty="0" err="1"/>
              <a:t>course</a:t>
            </a:r>
            <a:endParaRPr lang="es-ES" sz="1400" dirty="0"/>
          </a:p>
        </p:txBody>
      </p:sp>
      <p:sp>
        <p:nvSpPr>
          <p:cNvPr id="14" name="13 Flecha derecha"/>
          <p:cNvSpPr/>
          <p:nvPr/>
        </p:nvSpPr>
        <p:spPr>
          <a:xfrm rot="12371361">
            <a:off x="4591249" y="4054480"/>
            <a:ext cx="690446" cy="221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8 Flecha derecha"/>
          <p:cNvSpPr/>
          <p:nvPr/>
        </p:nvSpPr>
        <p:spPr>
          <a:xfrm rot="8149748">
            <a:off x="5172955" y="4742744"/>
            <a:ext cx="701287" cy="2260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9 Flecha derecha"/>
          <p:cNvSpPr/>
          <p:nvPr/>
        </p:nvSpPr>
        <p:spPr>
          <a:xfrm rot="17926404">
            <a:off x="6326691" y="3916939"/>
            <a:ext cx="676327" cy="2259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Flecha derecha"/>
          <p:cNvSpPr/>
          <p:nvPr/>
        </p:nvSpPr>
        <p:spPr>
          <a:xfrm rot="990118">
            <a:off x="7504876" y="4571813"/>
            <a:ext cx="689444" cy="2115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91556907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641573" y="627625"/>
            <a:ext cx="8915400" cy="8183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600" dirty="0" err="1"/>
              <a:t>Urban</a:t>
            </a:r>
            <a:r>
              <a:rPr lang="es-ES" sz="3600" dirty="0"/>
              <a:t> </a:t>
            </a:r>
            <a:r>
              <a:rPr lang="es-ES" sz="3600" dirty="0" err="1"/>
              <a:t>planning</a:t>
            </a:r>
            <a:r>
              <a:rPr lang="es-ES" sz="3600" dirty="0"/>
              <a:t> </a:t>
            </a:r>
            <a:r>
              <a:rPr lang="es-ES" sz="3600" dirty="0" err="1"/>
              <a:t>problems</a:t>
            </a:r>
            <a:endParaRPr lang="es-ES" sz="3600" dirty="0"/>
          </a:p>
        </p:txBody>
      </p:sp>
      <p:pic>
        <p:nvPicPr>
          <p:cNvPr id="2050" name="Picture 2" descr="C:\Users\JEFATURA2\Downloads\IMG-20190227-WA00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1111" y="1880125"/>
            <a:ext cx="2080526" cy="277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EFATURA2\Downloads\IMG-20190227-WA0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0955" y="1891739"/>
            <a:ext cx="2660337" cy="199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JEFATURA2\Downloads\IMG-20190227-WA00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641573" y="1696598"/>
            <a:ext cx="2218171" cy="295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874150" y="2496710"/>
            <a:ext cx="2870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/>
          </a:p>
        </p:txBody>
      </p:sp>
      <p:sp>
        <p:nvSpPr>
          <p:cNvPr id="10" name="9 CuadroTexto"/>
          <p:cNvSpPr txBox="1"/>
          <p:nvPr/>
        </p:nvSpPr>
        <p:spPr>
          <a:xfrm>
            <a:off x="1520328" y="4924539"/>
            <a:ext cx="8967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These</a:t>
            </a:r>
            <a:r>
              <a:rPr lang="es-ES" dirty="0"/>
              <a:t> </a:t>
            </a:r>
            <a:r>
              <a:rPr lang="es-ES" dirty="0" err="1"/>
              <a:t>zones</a:t>
            </a:r>
            <a:r>
              <a:rPr lang="es-ES" dirty="0"/>
              <a:t> </a:t>
            </a:r>
            <a:r>
              <a:rPr lang="es-ES" dirty="0" err="1"/>
              <a:t>get</a:t>
            </a:r>
            <a:r>
              <a:rPr lang="es-ES" dirty="0"/>
              <a:t> </a:t>
            </a:r>
            <a:r>
              <a:rPr lang="es-ES" dirty="0" err="1" smtClean="0"/>
              <a:t>flooded</a:t>
            </a:r>
            <a:r>
              <a:rPr lang="es-ES" dirty="0" smtClean="0"/>
              <a:t> </a:t>
            </a:r>
            <a:r>
              <a:rPr lang="es-ES" dirty="0" err="1"/>
              <a:t>during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periods</a:t>
            </a:r>
            <a:r>
              <a:rPr lang="es-ES" dirty="0"/>
              <a:t> of rain </a:t>
            </a:r>
            <a:r>
              <a:rPr lang="es-ES" dirty="0" err="1"/>
              <a:t>because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town</a:t>
            </a:r>
            <a:r>
              <a:rPr lang="es-ES" dirty="0"/>
              <a:t> </a:t>
            </a:r>
            <a:r>
              <a:rPr lang="es-ES" dirty="0" smtClean="0"/>
              <a:t>has </a:t>
            </a:r>
            <a:r>
              <a:rPr lang="es-ES" dirty="0" err="1" smtClean="0"/>
              <a:t>grown</a:t>
            </a:r>
            <a:r>
              <a:rPr lang="es-ES" dirty="0" smtClean="0"/>
              <a:t> </a:t>
            </a:r>
            <a:r>
              <a:rPr lang="es-ES" dirty="0" err="1"/>
              <a:t>without</a:t>
            </a:r>
            <a:r>
              <a:rPr lang="es-ES" dirty="0"/>
              <a:t> </a:t>
            </a:r>
            <a:r>
              <a:rPr lang="es-ES" dirty="0" err="1" smtClean="0"/>
              <a:t>an</a:t>
            </a:r>
            <a:r>
              <a:rPr lang="es-ES" dirty="0" smtClean="0"/>
              <a:t> </a:t>
            </a:r>
            <a:r>
              <a:rPr lang="es-ES" dirty="0" err="1" smtClean="0"/>
              <a:t>appropriate</a:t>
            </a:r>
            <a:r>
              <a:rPr lang="es-ES" dirty="0" smtClean="0"/>
              <a:t> </a:t>
            </a:r>
            <a:r>
              <a:rPr lang="es-ES" dirty="0" err="1" smtClean="0"/>
              <a:t>urban</a:t>
            </a:r>
            <a:r>
              <a:rPr lang="es-ES" dirty="0" smtClean="0"/>
              <a:t> </a:t>
            </a:r>
            <a:r>
              <a:rPr lang="es-ES" dirty="0" err="1" smtClean="0"/>
              <a:t>planning</a:t>
            </a:r>
            <a:r>
              <a:rPr lang="es-ES" dirty="0" smtClean="0"/>
              <a:t>.</a:t>
            </a:r>
            <a:endParaRPr lang="es-ES" dirty="0"/>
          </a:p>
        </p:txBody>
      </p:sp>
      <p:sp>
        <p:nvSpPr>
          <p:cNvPr id="11" name="10 Nube"/>
          <p:cNvSpPr/>
          <p:nvPr/>
        </p:nvSpPr>
        <p:spPr>
          <a:xfrm rot="595371">
            <a:off x="8752645" y="201591"/>
            <a:ext cx="3018621" cy="2236424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CuadroTexto"/>
          <p:cNvSpPr txBox="1"/>
          <p:nvPr/>
        </p:nvSpPr>
        <p:spPr>
          <a:xfrm rot="1605972">
            <a:off x="9464853" y="877851"/>
            <a:ext cx="2093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WARNING:</a:t>
            </a:r>
          </a:p>
          <a:p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 rot="1601879">
            <a:off x="9115485" y="1057453"/>
            <a:ext cx="1861851" cy="672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rgbClr val="0070C0"/>
                </a:solidFill>
              </a:rPr>
              <a:t>Stream</a:t>
            </a:r>
            <a:endParaRPr lang="es-ES" dirty="0" smtClean="0">
              <a:solidFill>
                <a:srgbClr val="0070C0"/>
              </a:solidFill>
            </a:endParaRPr>
          </a:p>
          <a:p>
            <a:pPr algn="ctr"/>
            <a:r>
              <a:rPr lang="es-ES" dirty="0" smtClean="0">
                <a:solidFill>
                  <a:srgbClr val="0070C0"/>
                </a:solidFill>
              </a:rPr>
              <a:t> </a:t>
            </a:r>
            <a:r>
              <a:rPr lang="es-ES" dirty="0" err="1">
                <a:solidFill>
                  <a:srgbClr val="0070C0"/>
                </a:solidFill>
              </a:rPr>
              <a:t>flooding</a:t>
            </a:r>
            <a:r>
              <a:rPr lang="es-ES" dirty="0">
                <a:solidFill>
                  <a:srgbClr val="0070C0"/>
                </a:solidFill>
              </a:rPr>
              <a:t> </a:t>
            </a:r>
            <a:r>
              <a:rPr lang="es-ES" dirty="0" err="1">
                <a:solidFill>
                  <a:srgbClr val="0070C0"/>
                </a:solidFill>
              </a:rPr>
              <a:t>area</a:t>
            </a:r>
            <a:endParaRPr lang="es-ES" dirty="0">
              <a:solidFill>
                <a:srgbClr val="0070C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924540" y="4125349"/>
            <a:ext cx="2203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err="1" smtClean="0"/>
              <a:t>Street</a:t>
            </a:r>
            <a:r>
              <a:rPr lang="es-ES" sz="1600" b="1" dirty="0" smtClean="0"/>
              <a:t> </a:t>
            </a:r>
            <a:r>
              <a:rPr lang="es-ES" sz="1600" b="1" dirty="0" err="1" smtClean="0"/>
              <a:t>is</a:t>
            </a:r>
            <a:r>
              <a:rPr lang="es-ES" sz="1600" b="1" dirty="0" smtClean="0"/>
              <a:t>  </a:t>
            </a:r>
            <a:r>
              <a:rPr lang="es-ES" sz="1600" b="1" dirty="0" err="1" smtClean="0"/>
              <a:t>the</a:t>
            </a:r>
            <a:r>
              <a:rPr lang="es-ES" sz="1600" b="1" dirty="0" smtClean="0"/>
              <a:t> </a:t>
            </a:r>
            <a:r>
              <a:rPr lang="es-ES" sz="1600" b="1" dirty="0" smtClean="0"/>
              <a:t>¡¡</a:t>
            </a:r>
            <a:r>
              <a:rPr lang="es-ES" sz="1600" b="1" dirty="0" err="1" smtClean="0"/>
              <a:t>stream</a:t>
            </a:r>
            <a:r>
              <a:rPr lang="es-ES" sz="1600" b="1" dirty="0" smtClean="0"/>
              <a:t>!!!</a:t>
            </a:r>
            <a:endParaRPr lang="es-ES" sz="1600" b="1" dirty="0"/>
          </a:p>
        </p:txBody>
      </p:sp>
      <p:sp>
        <p:nvSpPr>
          <p:cNvPr id="15" name="14 Flecha derecha"/>
          <p:cNvSpPr/>
          <p:nvPr/>
        </p:nvSpPr>
        <p:spPr>
          <a:xfrm>
            <a:off x="3602516" y="4175393"/>
            <a:ext cx="1322024" cy="2313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242344886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EA9B5E4A-4FC9-BE43-8D6A-18DD1DC37E43}"/>
              </a:ext>
            </a:extLst>
          </p:cNvPr>
          <p:cNvSpPr/>
          <p:nvPr/>
        </p:nvSpPr>
        <p:spPr>
          <a:xfrm>
            <a:off x="2141563" y="1293715"/>
            <a:ext cx="36199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/>
              <a:t>Thank you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DEAA670B-2D88-D949-8AE9-6C4506ACB038}"/>
              </a:ext>
            </a:extLst>
          </p:cNvPr>
          <p:cNvSpPr/>
          <p:nvPr/>
        </p:nvSpPr>
        <p:spPr>
          <a:xfrm>
            <a:off x="3743659" y="2130525"/>
            <a:ext cx="2374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/>
              <a:t>Grazie</a:t>
            </a:r>
            <a:endParaRPr lang="en-US" sz="5400" b="1" dirty="0"/>
          </a:p>
        </p:txBody>
      </p:sp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0F57D1EA-C21B-A143-B6D7-76EE30277118}"/>
              </a:ext>
            </a:extLst>
          </p:cNvPr>
          <p:cNvSpPr/>
          <p:nvPr/>
        </p:nvSpPr>
        <p:spPr>
          <a:xfrm>
            <a:off x="4782010" y="2892946"/>
            <a:ext cx="47868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dirty="0"/>
              <a:t>Ευχαριστούμε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A889FC1E-8C9C-7E44-BCE7-F9D5B35BD207}"/>
              </a:ext>
            </a:extLst>
          </p:cNvPr>
          <p:cNvSpPr/>
          <p:nvPr/>
        </p:nvSpPr>
        <p:spPr>
          <a:xfrm>
            <a:off x="6855626" y="4727476"/>
            <a:ext cx="28167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/>
              <a:t>Gracias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BB9B4A67-E3BE-2648-BE8C-E34C33B84342}"/>
              </a:ext>
            </a:extLst>
          </p:cNvPr>
          <p:cNvSpPr/>
          <p:nvPr/>
        </p:nvSpPr>
        <p:spPr>
          <a:xfrm>
            <a:off x="5593342" y="3804146"/>
            <a:ext cx="5686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/>
              <a:t>Teşekkür</a:t>
            </a:r>
            <a:r>
              <a:rPr lang="en-US" sz="5400" b="1" dirty="0"/>
              <a:t> </a:t>
            </a:r>
            <a:r>
              <a:rPr lang="en-US" sz="5400" b="1" dirty="0" err="1"/>
              <a:t>ederim</a:t>
            </a:r>
            <a:endParaRPr lang="el-GR" sz="5400" b="1" dirty="0"/>
          </a:p>
        </p:txBody>
      </p:sp>
    </p:spTree>
    <p:extLst>
      <p:ext uri="{BB962C8B-B14F-4D97-AF65-F5344CB8AC3E}">
        <p14:creationId xmlns:p14="http://schemas.microsoft.com/office/powerpoint/2010/main" xmlns="" val="3900636312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40156" y="589358"/>
            <a:ext cx="8911687" cy="724044"/>
          </a:xfrm>
        </p:spPr>
        <p:txBody>
          <a:bodyPr>
            <a:normAutofit/>
          </a:bodyPr>
          <a:lstStyle/>
          <a:p>
            <a:r>
              <a:rPr lang="es-ES" dirty="0"/>
              <a:t>Location</a:t>
            </a:r>
          </a:p>
        </p:txBody>
      </p:sp>
      <p:pic>
        <p:nvPicPr>
          <p:cNvPr id="4" name="3 Marcador de contenido" descr="240px-Region_de_Murcia_in_Spain_(plus_Canarias).svg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0188" y="1739900"/>
            <a:ext cx="3217587" cy="2761762"/>
          </a:xfrm>
        </p:spPr>
      </p:pic>
      <p:sp>
        <p:nvSpPr>
          <p:cNvPr id="6" name="5 CuadroTexto"/>
          <p:cNvSpPr txBox="1"/>
          <p:nvPr/>
        </p:nvSpPr>
        <p:spPr>
          <a:xfrm>
            <a:off x="1266097" y="4630614"/>
            <a:ext cx="32707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The Region of Murcia is located in the southeast of Spain between Andalusia and the Valencia Community, on the Mediterranean coast.</a:t>
            </a:r>
          </a:p>
        </p:txBody>
      </p:sp>
      <p:pic>
        <p:nvPicPr>
          <p:cNvPr id="7" name="6 Imagen" descr="1457037868535487899326c7eecaf5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7508" y="3582049"/>
            <a:ext cx="3294184" cy="2197414"/>
          </a:xfrm>
          <a:prstGeom prst="rect">
            <a:avLst/>
          </a:prstGeom>
        </p:spPr>
      </p:pic>
      <p:pic>
        <p:nvPicPr>
          <p:cNvPr id="11" name="10 Imagen" descr="5441375778_e53a091a84_b.jpg"/>
          <p:cNvPicPr>
            <a:picLocks noChangeAspect="1"/>
          </p:cNvPicPr>
          <p:nvPr/>
        </p:nvPicPr>
        <p:blipFill>
          <a:blip r:embed="rId4"/>
          <a:srcRect r="421" b="20604"/>
          <a:stretch>
            <a:fillRect/>
          </a:stretch>
        </p:blipFill>
        <p:spPr>
          <a:xfrm>
            <a:off x="5099538" y="3598573"/>
            <a:ext cx="3153053" cy="2145722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5427782" y="1688123"/>
            <a:ext cx="61897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 The </a:t>
            </a:r>
            <a:r>
              <a:rPr lang="es-ES" dirty="0" err="1"/>
              <a:t>city</a:t>
            </a:r>
            <a:r>
              <a:rPr lang="es-ES" dirty="0"/>
              <a:t> of Murcia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located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the </a:t>
            </a:r>
            <a:r>
              <a:rPr lang="es-ES" dirty="0" err="1"/>
              <a:t>banks</a:t>
            </a:r>
            <a:r>
              <a:rPr lang="es-ES" dirty="0"/>
              <a:t> of the </a:t>
            </a:r>
            <a:r>
              <a:rPr lang="es-ES" dirty="0" err="1"/>
              <a:t>river</a:t>
            </a:r>
            <a:r>
              <a:rPr lang="es-ES" dirty="0"/>
              <a:t> Segura and </a:t>
            </a:r>
            <a:r>
              <a:rPr lang="es-ES" dirty="0" err="1"/>
              <a:t>it</a:t>
            </a:r>
            <a:r>
              <a:rPr lang="es-ES" dirty="0"/>
              <a:t> is </a:t>
            </a:r>
            <a:r>
              <a:rPr lang="es-ES" dirty="0" err="1"/>
              <a:t>known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its</a:t>
            </a:r>
            <a:r>
              <a:rPr lang="es-ES" dirty="0"/>
              <a:t> </a:t>
            </a:r>
            <a:r>
              <a:rPr lang="es-ES" dirty="0" err="1"/>
              <a:t>orchards</a:t>
            </a:r>
            <a:r>
              <a:rPr lang="es-ES" dirty="0"/>
              <a:t>.</a:t>
            </a:r>
          </a:p>
          <a:p>
            <a:pPr algn="ctr"/>
            <a:r>
              <a:rPr lang="es-ES" dirty="0" err="1"/>
              <a:t>Even</a:t>
            </a:r>
            <a:r>
              <a:rPr lang="es-ES" dirty="0"/>
              <a:t> </a:t>
            </a:r>
            <a:r>
              <a:rPr lang="es-ES" dirty="0" err="1"/>
              <a:t>though</a:t>
            </a:r>
            <a:r>
              <a:rPr lang="es-ES" dirty="0"/>
              <a:t> Murcia is </a:t>
            </a:r>
            <a:r>
              <a:rPr lang="es-ES" dirty="0" err="1"/>
              <a:t>not</a:t>
            </a:r>
            <a:r>
              <a:rPr lang="es-ES" dirty="0"/>
              <a:t> a </a:t>
            </a:r>
            <a:r>
              <a:rPr lang="es-ES" dirty="0" err="1"/>
              <a:t>very</a:t>
            </a:r>
            <a:r>
              <a:rPr lang="es-ES" dirty="0"/>
              <a:t> </a:t>
            </a:r>
            <a:r>
              <a:rPr lang="es-ES" dirty="0" err="1"/>
              <a:t>touristic</a:t>
            </a:r>
            <a:r>
              <a:rPr lang="es-ES" dirty="0"/>
              <a:t> </a:t>
            </a:r>
            <a:r>
              <a:rPr lang="es-ES" dirty="0" err="1"/>
              <a:t>city</a:t>
            </a:r>
            <a:r>
              <a:rPr lang="es-ES" dirty="0"/>
              <a:t>  in </a:t>
            </a:r>
            <a:r>
              <a:rPr lang="es-ES" dirty="0" err="1" smtClean="0"/>
              <a:t>comparison</a:t>
            </a:r>
            <a:r>
              <a:rPr lang="es-ES" dirty="0" smtClean="0"/>
              <a:t> </a:t>
            </a:r>
            <a:r>
              <a:rPr lang="es-ES" dirty="0"/>
              <a:t>to </a:t>
            </a:r>
            <a:r>
              <a:rPr lang="es-ES" dirty="0" err="1"/>
              <a:t>other</a:t>
            </a:r>
            <a:r>
              <a:rPr lang="es-ES" dirty="0"/>
              <a:t> places in Spain, </a:t>
            </a:r>
            <a:r>
              <a:rPr lang="es-ES" dirty="0" err="1"/>
              <a:t>it’s</a:t>
            </a:r>
            <a:r>
              <a:rPr lang="es-ES" dirty="0"/>
              <a:t> </a:t>
            </a:r>
            <a:r>
              <a:rPr lang="es-ES" dirty="0" err="1"/>
              <a:t>still</a:t>
            </a:r>
            <a:r>
              <a:rPr lang="es-ES" dirty="0"/>
              <a:t> a </a:t>
            </a:r>
            <a:r>
              <a:rPr lang="es-ES" dirty="0" err="1"/>
              <a:t>nice</a:t>
            </a:r>
            <a:r>
              <a:rPr lang="es-ES" dirty="0"/>
              <a:t> </a:t>
            </a:r>
            <a:r>
              <a:rPr lang="es-ES" dirty="0" err="1"/>
              <a:t>city</a:t>
            </a:r>
            <a:r>
              <a:rPr lang="es-ES" dirty="0"/>
              <a:t> </a:t>
            </a:r>
            <a:r>
              <a:rPr lang="es-ES" dirty="0" err="1"/>
              <a:t>which</a:t>
            </a:r>
            <a:r>
              <a:rPr lang="es-ES" dirty="0"/>
              <a:t> has </a:t>
            </a:r>
            <a:r>
              <a:rPr lang="es-ES" dirty="0" err="1"/>
              <a:t>fascinating</a:t>
            </a:r>
            <a:r>
              <a:rPr lang="es-ES" dirty="0"/>
              <a:t> places to explore.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640156" y="597108"/>
            <a:ext cx="8911687" cy="806105"/>
          </a:xfrm>
        </p:spPr>
        <p:txBody>
          <a:bodyPr>
            <a:normAutofit/>
          </a:bodyPr>
          <a:lstStyle/>
          <a:p>
            <a:r>
              <a:rPr lang="en-US" dirty="0"/>
              <a:t>A few words about our town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944441" y="1289539"/>
            <a:ext cx="9262819" cy="3106615"/>
          </a:xfrm>
        </p:spPr>
        <p:txBody>
          <a:bodyPr>
            <a:normAutofit/>
          </a:bodyPr>
          <a:lstStyle/>
          <a:p>
            <a:r>
              <a:rPr lang="en-US" dirty="0"/>
              <a:t>We live in </a:t>
            </a:r>
            <a:r>
              <a:rPr lang="en-US" b="1" dirty="0"/>
              <a:t>Murcia</a:t>
            </a:r>
          </a:p>
          <a:p>
            <a:r>
              <a:rPr lang="en-US" b="1" dirty="0"/>
              <a:t>Population: </a:t>
            </a:r>
            <a:r>
              <a:rPr lang="en-US" dirty="0"/>
              <a:t>there is over 1,5 million of inhabitants in the Region, and in our town there are 450 thousands.</a:t>
            </a:r>
          </a:p>
          <a:p>
            <a:r>
              <a:rPr lang="en-US" dirty="0"/>
              <a:t>Nowadays there are many </a:t>
            </a:r>
            <a:r>
              <a:rPr lang="en-US" b="1" dirty="0"/>
              <a:t>economic sectors </a:t>
            </a:r>
            <a:r>
              <a:rPr lang="en-US" dirty="0"/>
              <a:t>in Murcia such as: livestock, agriculture, trade and services and, </a:t>
            </a:r>
            <a:r>
              <a:rPr lang="en-US" dirty="0" smtClean="0"/>
              <a:t>within </a:t>
            </a:r>
            <a:r>
              <a:rPr lang="en-US" dirty="0"/>
              <a:t>the industrial sector, there are important industries like chemical and petrol industry.</a:t>
            </a:r>
          </a:p>
          <a:p>
            <a:pPr>
              <a:buNone/>
            </a:pPr>
            <a:r>
              <a:rPr lang="en-US" dirty="0"/>
              <a:t>     </a:t>
            </a:r>
            <a:r>
              <a:rPr lang="en-US" dirty="0" smtClean="0"/>
              <a:t>Another </a:t>
            </a:r>
            <a:r>
              <a:rPr lang="en-US" dirty="0"/>
              <a:t>activity that </a:t>
            </a:r>
            <a:r>
              <a:rPr lang="en-US" dirty="0" smtClean="0"/>
              <a:t>generates a </a:t>
            </a:r>
            <a:r>
              <a:rPr lang="en-US" dirty="0"/>
              <a:t>lot of </a:t>
            </a:r>
            <a:r>
              <a:rPr lang="en-US" dirty="0" smtClean="0"/>
              <a:t>income </a:t>
            </a:r>
            <a:r>
              <a:rPr lang="en-US" dirty="0"/>
              <a:t>is tourism. </a:t>
            </a:r>
            <a:r>
              <a:rPr lang="en-US" dirty="0" smtClean="0"/>
              <a:t>In the city, </a:t>
            </a:r>
            <a:r>
              <a:rPr lang="en-US" dirty="0"/>
              <a:t>the main touristic attractions are the cathedral, the </a:t>
            </a:r>
            <a:r>
              <a:rPr lang="en-US" dirty="0" err="1"/>
              <a:t>Romea</a:t>
            </a:r>
            <a:r>
              <a:rPr lang="en-US" dirty="0"/>
              <a:t> theatre… and in the region, </a:t>
            </a:r>
            <a:r>
              <a:rPr lang="en-US" dirty="0" smtClean="0"/>
              <a:t>La </a:t>
            </a:r>
            <a:r>
              <a:rPr lang="en-US" dirty="0"/>
              <a:t>Manga </a:t>
            </a:r>
          </a:p>
          <a:p>
            <a:endParaRPr lang="en-US" dirty="0"/>
          </a:p>
          <a:p>
            <a:endParaRPr lang="el-GR" dirty="0"/>
          </a:p>
        </p:txBody>
      </p:sp>
      <p:pic>
        <p:nvPicPr>
          <p:cNvPr id="10" name="9 Imagen" descr="Teatro_Romea_Fachad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461" y="4685532"/>
            <a:ext cx="3306602" cy="1949729"/>
          </a:xfrm>
          <a:prstGeom prst="rect">
            <a:avLst/>
          </a:prstGeom>
        </p:spPr>
      </p:pic>
      <p:pic>
        <p:nvPicPr>
          <p:cNvPr id="11" name="10 Imagen" descr="La-Manga-del-Mar-Menor-Murcia-Fotolia_69504961_Subscription_Monthly_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44" y="4566138"/>
            <a:ext cx="3657599" cy="2057399"/>
          </a:xfrm>
          <a:prstGeom prst="rect">
            <a:avLst/>
          </a:prstGeom>
        </p:spPr>
      </p:pic>
      <p:pic>
        <p:nvPicPr>
          <p:cNvPr id="12" name="11 Imagen" descr="blog-el-limona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08" y="4063460"/>
            <a:ext cx="4478215" cy="191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4554970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40156" y="641248"/>
            <a:ext cx="8911687" cy="747490"/>
          </a:xfrm>
        </p:spPr>
        <p:txBody>
          <a:bodyPr>
            <a:normAutofit fontScale="90000"/>
          </a:bodyPr>
          <a:lstStyle/>
          <a:p>
            <a:r>
              <a:rPr lang="es-ES" sz="4000" dirty="0" err="1"/>
              <a:t>Brief</a:t>
            </a:r>
            <a:r>
              <a:rPr lang="es-ES" sz="4000" dirty="0"/>
              <a:t> </a:t>
            </a:r>
            <a:r>
              <a:rPr lang="es-ES" sz="4000" dirty="0" err="1"/>
              <a:t>history</a:t>
            </a:r>
            <a:r>
              <a:rPr lang="es-ES" sz="4000" dirty="0"/>
              <a:t> of </a:t>
            </a:r>
            <a:r>
              <a:rPr lang="es-ES" sz="4000" dirty="0" err="1"/>
              <a:t>the</a:t>
            </a:r>
            <a:r>
              <a:rPr lang="es-ES" sz="4000" dirty="0"/>
              <a:t> </a:t>
            </a:r>
            <a:r>
              <a:rPr lang="es-ES" sz="4000" dirty="0" err="1"/>
              <a:t>town</a:t>
            </a:r>
            <a:r>
              <a:rPr lang="es-ES" sz="4000" dirty="0"/>
              <a:t>: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413366" y="1465386"/>
            <a:ext cx="8915400" cy="3367872"/>
          </a:xfrm>
        </p:spPr>
        <p:txBody>
          <a:bodyPr>
            <a:normAutofit/>
          </a:bodyPr>
          <a:lstStyle/>
          <a:p>
            <a:r>
              <a:rPr lang="es-ES" dirty="0" err="1"/>
              <a:t>Foundation</a:t>
            </a:r>
            <a:r>
              <a:rPr lang="es-ES" dirty="0"/>
              <a:t> of  Murcia </a:t>
            </a:r>
            <a:r>
              <a:rPr lang="es-ES" dirty="0" err="1"/>
              <a:t>kingdom</a:t>
            </a:r>
            <a:r>
              <a:rPr lang="es-ES" dirty="0"/>
              <a:t> : 9th </a:t>
            </a:r>
            <a:r>
              <a:rPr lang="es-ES" dirty="0" err="1"/>
              <a:t>century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 smtClean="0"/>
              <a:t>Muslims</a:t>
            </a:r>
            <a:r>
              <a:rPr lang="es-ES" dirty="0"/>
              <a:t>.  </a:t>
            </a:r>
            <a:r>
              <a:rPr lang="es-ES" dirty="0" err="1" smtClean="0"/>
              <a:t>Their</a:t>
            </a:r>
            <a:r>
              <a:rPr lang="es-ES" dirty="0" smtClean="0"/>
              <a:t> </a:t>
            </a:r>
            <a:r>
              <a:rPr lang="es-ES" dirty="0" err="1"/>
              <a:t>stay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region</a:t>
            </a:r>
            <a:r>
              <a:rPr lang="es-ES" dirty="0"/>
              <a:t> </a:t>
            </a:r>
            <a:r>
              <a:rPr lang="es-ES" dirty="0" smtClean="0"/>
              <a:t>has </a:t>
            </a:r>
            <a:r>
              <a:rPr lang="es-ES" dirty="0" err="1"/>
              <a:t>influenced</a:t>
            </a:r>
            <a:r>
              <a:rPr lang="es-ES" dirty="0"/>
              <a:t> </a:t>
            </a:r>
            <a:r>
              <a:rPr lang="es-ES" dirty="0" err="1"/>
              <a:t>our</a:t>
            </a:r>
            <a:r>
              <a:rPr lang="es-ES" dirty="0"/>
              <a:t> culture </a:t>
            </a:r>
            <a:r>
              <a:rPr lang="es-ES" dirty="0" err="1" smtClean="0"/>
              <a:t>enormously</a:t>
            </a:r>
            <a:r>
              <a:rPr lang="es-ES" dirty="0"/>
              <a:t>.</a:t>
            </a:r>
          </a:p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following</a:t>
            </a:r>
            <a:r>
              <a:rPr lang="es-ES" dirty="0"/>
              <a:t> </a:t>
            </a:r>
            <a:r>
              <a:rPr lang="es-ES" dirty="0" err="1"/>
              <a:t>period</a:t>
            </a:r>
            <a:r>
              <a:rPr lang="es-ES" dirty="0"/>
              <a:t> </a:t>
            </a:r>
            <a:r>
              <a:rPr lang="es-ES" dirty="0" smtClean="0"/>
              <a:t>in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/>
              <a:t>history</a:t>
            </a:r>
            <a:r>
              <a:rPr lang="es-ES" dirty="0"/>
              <a:t> of Murcia </a:t>
            </a:r>
            <a:r>
              <a:rPr lang="es-ES" dirty="0" err="1" smtClean="0"/>
              <a:t>belongs</a:t>
            </a:r>
            <a:r>
              <a:rPr lang="es-ES" dirty="0" smtClean="0"/>
              <a:t> </a:t>
            </a:r>
            <a:r>
              <a:rPr lang="es-ES" dirty="0" smtClean="0"/>
              <a:t>to                                    </a:t>
            </a:r>
            <a:r>
              <a:rPr lang="es-ES" dirty="0"/>
              <a:t>to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reign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Wolf King, in 1147 .</a:t>
            </a:r>
          </a:p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cathedral</a:t>
            </a:r>
            <a:r>
              <a:rPr lang="es-ES" dirty="0"/>
              <a:t> of Murcia </a:t>
            </a:r>
            <a:r>
              <a:rPr lang="es-ES" dirty="0" err="1"/>
              <a:t>was</a:t>
            </a:r>
            <a:r>
              <a:rPr lang="es-ES" dirty="0"/>
              <a:t> </a:t>
            </a:r>
            <a:r>
              <a:rPr lang="es-ES" dirty="0" err="1" smtClean="0"/>
              <a:t>finished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 </a:t>
            </a:r>
            <a:r>
              <a:rPr lang="es-ES" dirty="0" err="1"/>
              <a:t>the</a:t>
            </a:r>
            <a:r>
              <a:rPr lang="es-ES" dirty="0"/>
              <a:t> 24th of                                            </a:t>
            </a:r>
            <a:r>
              <a:rPr lang="es-ES" dirty="0" err="1"/>
              <a:t>January</a:t>
            </a:r>
            <a:r>
              <a:rPr lang="es-ES" dirty="0"/>
              <a:t> of 1465. </a:t>
            </a:r>
          </a:p>
          <a:p>
            <a:r>
              <a:rPr lang="es-ES" dirty="0"/>
              <a:t>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last</a:t>
            </a:r>
            <a:r>
              <a:rPr lang="es-ES" dirty="0"/>
              <a:t> </a:t>
            </a:r>
            <a:r>
              <a:rPr lang="es-ES" dirty="0" err="1"/>
              <a:t>two</a:t>
            </a:r>
            <a:r>
              <a:rPr lang="es-ES" dirty="0"/>
              <a:t> </a:t>
            </a:r>
            <a:r>
              <a:rPr lang="es-ES" dirty="0" err="1"/>
              <a:t>centuries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city</a:t>
            </a:r>
            <a:r>
              <a:rPr lang="es-ES" dirty="0"/>
              <a:t> has </a:t>
            </a:r>
            <a:r>
              <a:rPr lang="es-ES" dirty="0" err="1"/>
              <a:t>been</a:t>
            </a:r>
            <a:r>
              <a:rPr lang="es-ES" dirty="0"/>
              <a:t> </a:t>
            </a:r>
            <a:r>
              <a:rPr lang="es-ES" dirty="0" err="1"/>
              <a:t>developing</a:t>
            </a:r>
            <a:r>
              <a:rPr lang="es-ES" dirty="0"/>
              <a:t> </a:t>
            </a:r>
            <a:r>
              <a:rPr lang="es-ES" dirty="0" err="1"/>
              <a:t>thanks</a:t>
            </a:r>
            <a:r>
              <a:rPr lang="es-ES" dirty="0"/>
              <a:t> to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 smtClean="0"/>
              <a:t>orchards</a:t>
            </a:r>
            <a:r>
              <a:rPr lang="es-ES" dirty="0" smtClean="0"/>
              <a:t> </a:t>
            </a:r>
            <a:r>
              <a:rPr lang="es-ES" dirty="0"/>
              <a:t>and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income</a:t>
            </a:r>
            <a:r>
              <a:rPr lang="es-ES" dirty="0"/>
              <a:t> </a:t>
            </a:r>
            <a:r>
              <a:rPr lang="es-ES" dirty="0" err="1" smtClean="0"/>
              <a:t>they</a:t>
            </a:r>
            <a:r>
              <a:rPr lang="es-ES" dirty="0" smtClean="0"/>
              <a:t> </a:t>
            </a:r>
            <a:r>
              <a:rPr lang="es-ES" dirty="0" err="1" smtClean="0"/>
              <a:t>generate</a:t>
            </a:r>
            <a:r>
              <a:rPr lang="es-ES" dirty="0" smtClean="0"/>
              <a:t>.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technological</a:t>
            </a:r>
            <a:r>
              <a:rPr lang="es-ES" dirty="0" smtClean="0"/>
              <a:t> </a:t>
            </a:r>
            <a:r>
              <a:rPr lang="es-ES" dirty="0" err="1"/>
              <a:t>advances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Industrial </a:t>
            </a:r>
            <a:r>
              <a:rPr lang="es-ES" dirty="0" err="1" smtClean="0"/>
              <a:t>Revolution</a:t>
            </a:r>
            <a:r>
              <a:rPr lang="es-ES" dirty="0" smtClean="0"/>
              <a:t> </a:t>
            </a:r>
            <a:r>
              <a:rPr lang="es-ES" dirty="0" err="1" smtClean="0"/>
              <a:t>arrived</a:t>
            </a:r>
            <a:r>
              <a:rPr lang="es-ES" dirty="0" smtClean="0"/>
              <a:t> to </a:t>
            </a:r>
            <a:r>
              <a:rPr lang="es-ES" dirty="0"/>
              <a:t>Murcia </a:t>
            </a:r>
            <a:r>
              <a:rPr lang="es-ES" dirty="0" err="1" smtClean="0"/>
              <a:t>later</a:t>
            </a:r>
            <a:r>
              <a:rPr lang="es-ES" dirty="0" smtClean="0"/>
              <a:t> </a:t>
            </a:r>
            <a:r>
              <a:rPr lang="es-ES" dirty="0" err="1" smtClean="0"/>
              <a:t>than</a:t>
            </a:r>
            <a:r>
              <a:rPr lang="es-ES" dirty="0" smtClean="0"/>
              <a:t> </a:t>
            </a:r>
            <a:r>
              <a:rPr lang="es-ES" dirty="0"/>
              <a:t>to </a:t>
            </a:r>
            <a:r>
              <a:rPr lang="es-ES" dirty="0" err="1" smtClean="0"/>
              <a:t>other</a:t>
            </a:r>
            <a:r>
              <a:rPr lang="es-ES" dirty="0" smtClean="0"/>
              <a:t> </a:t>
            </a:r>
            <a:r>
              <a:rPr lang="es-ES" dirty="0" err="1"/>
              <a:t>communities</a:t>
            </a:r>
            <a:r>
              <a:rPr lang="es-ES" dirty="0"/>
              <a:t> of </a:t>
            </a:r>
            <a:r>
              <a:rPr lang="es-ES" dirty="0" err="1"/>
              <a:t>Spain</a:t>
            </a:r>
            <a:r>
              <a:rPr lang="es-ES" dirty="0"/>
              <a:t>.</a:t>
            </a:r>
          </a:p>
          <a:p>
            <a:endParaRPr lang="es-ES" dirty="0"/>
          </a:p>
          <a:p>
            <a:endParaRPr lang="es-ES" dirty="0"/>
          </a:p>
          <a:p>
            <a:pPr>
              <a:buNone/>
            </a:pPr>
            <a:endParaRPr lang="es-ES" dirty="0"/>
          </a:p>
        </p:txBody>
      </p:sp>
      <p:pic>
        <p:nvPicPr>
          <p:cNvPr id="4" name="3 Imagen" descr="Casino_Murcia_mud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0211" y="1907179"/>
            <a:ext cx="2281356" cy="1515292"/>
          </a:xfrm>
          <a:prstGeom prst="rect">
            <a:avLst/>
          </a:prstGeom>
        </p:spPr>
      </p:pic>
      <p:pic>
        <p:nvPicPr>
          <p:cNvPr id="5" name="4 Imagen" descr="Noria-la_Nora-rueda-huerta-Murcia_EDIIMA20141022_0190_13o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863" y="4461188"/>
            <a:ext cx="3721280" cy="2096367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22068" y="586327"/>
            <a:ext cx="8911687" cy="1280890"/>
          </a:xfrm>
          <a:noFill/>
        </p:spPr>
        <p:txBody>
          <a:bodyPr>
            <a:normAutofit/>
          </a:bodyPr>
          <a:lstStyle/>
          <a:p>
            <a:r>
              <a:rPr lang="en-US" dirty="0"/>
              <a:t>Meet our river</a:t>
            </a:r>
            <a:endParaRPr lang="el-GR" dirty="0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9118558" y="2522472"/>
            <a:ext cx="2705578" cy="208104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s-ES" sz="2000" dirty="0">
                <a:solidFill>
                  <a:schemeClr val="tx1"/>
                </a:solidFill>
              </a:rPr>
              <a:t>     </a:t>
            </a:r>
            <a:r>
              <a:rPr lang="es-ES" sz="2000" dirty="0" err="1">
                <a:solidFill>
                  <a:schemeClr val="tx1"/>
                </a:solidFill>
              </a:rPr>
              <a:t>Our</a:t>
            </a:r>
            <a:r>
              <a:rPr lang="es-ES" sz="2000" dirty="0">
                <a:solidFill>
                  <a:schemeClr val="tx1"/>
                </a:solidFill>
              </a:rPr>
              <a:t> </a:t>
            </a:r>
            <a:r>
              <a:rPr lang="es-ES" sz="2000" dirty="0" err="1">
                <a:solidFill>
                  <a:schemeClr val="tx1"/>
                </a:solidFill>
              </a:rPr>
              <a:t>river´s</a:t>
            </a:r>
            <a:r>
              <a:rPr lang="es-ES" sz="2000" dirty="0">
                <a:solidFill>
                  <a:schemeClr val="tx1"/>
                </a:solidFill>
              </a:rPr>
              <a:t> </a:t>
            </a:r>
            <a:r>
              <a:rPr lang="es-ES" sz="2000" dirty="0" err="1">
                <a:solidFill>
                  <a:schemeClr val="tx1"/>
                </a:solidFill>
              </a:rPr>
              <a:t>name</a:t>
            </a:r>
            <a:r>
              <a:rPr lang="es-ES" sz="2000" dirty="0">
                <a:solidFill>
                  <a:schemeClr val="tx1"/>
                </a:solidFill>
              </a:rPr>
              <a:t> </a:t>
            </a:r>
            <a:r>
              <a:rPr lang="es-ES" sz="2000" dirty="0" err="1">
                <a:solidFill>
                  <a:schemeClr val="tx1"/>
                </a:solidFill>
              </a:rPr>
              <a:t>is</a:t>
            </a:r>
            <a:r>
              <a:rPr lang="es-ES" sz="2000" dirty="0">
                <a:solidFill>
                  <a:schemeClr val="tx1"/>
                </a:solidFill>
              </a:rPr>
              <a:t> Segura. </a:t>
            </a:r>
            <a:r>
              <a:rPr lang="es-ES" sz="2000" dirty="0" err="1">
                <a:solidFill>
                  <a:schemeClr val="tx1"/>
                </a:solidFill>
              </a:rPr>
              <a:t>Although</a:t>
            </a:r>
            <a:r>
              <a:rPr lang="es-ES" sz="2000" dirty="0">
                <a:solidFill>
                  <a:schemeClr val="tx1"/>
                </a:solidFill>
              </a:rPr>
              <a:t> </a:t>
            </a:r>
            <a:r>
              <a:rPr lang="es-ES" sz="2000" dirty="0" err="1">
                <a:solidFill>
                  <a:schemeClr val="tx1"/>
                </a:solidFill>
              </a:rPr>
              <a:t>it</a:t>
            </a:r>
            <a:r>
              <a:rPr lang="es-ES" sz="2000" dirty="0">
                <a:solidFill>
                  <a:schemeClr val="tx1"/>
                </a:solidFill>
              </a:rPr>
              <a:t> </a:t>
            </a:r>
            <a:r>
              <a:rPr lang="es-ES" sz="2000" dirty="0" err="1">
                <a:solidFill>
                  <a:schemeClr val="tx1"/>
                </a:solidFill>
              </a:rPr>
              <a:t>crosses</a:t>
            </a:r>
            <a:r>
              <a:rPr lang="es-ES" sz="2000" dirty="0">
                <a:solidFill>
                  <a:schemeClr val="tx1"/>
                </a:solidFill>
              </a:rPr>
              <a:t> </a:t>
            </a:r>
            <a:r>
              <a:rPr lang="es-ES" sz="2000" dirty="0" err="1">
                <a:solidFill>
                  <a:schemeClr val="tx1"/>
                </a:solidFill>
              </a:rPr>
              <a:t>our</a:t>
            </a:r>
            <a:r>
              <a:rPr lang="es-ES" sz="2000" dirty="0">
                <a:solidFill>
                  <a:schemeClr val="tx1"/>
                </a:solidFill>
              </a:rPr>
              <a:t> </a:t>
            </a:r>
            <a:r>
              <a:rPr lang="es-ES" sz="2000" dirty="0" err="1">
                <a:solidFill>
                  <a:schemeClr val="tx1"/>
                </a:solidFill>
              </a:rPr>
              <a:t>city</a:t>
            </a:r>
            <a:r>
              <a:rPr lang="es-ES" sz="2000" dirty="0">
                <a:solidFill>
                  <a:schemeClr val="tx1"/>
                </a:solidFill>
              </a:rPr>
              <a:t>, </a:t>
            </a:r>
            <a:r>
              <a:rPr lang="es-ES" sz="2000" dirty="0" err="1">
                <a:solidFill>
                  <a:schemeClr val="tx1"/>
                </a:solidFill>
              </a:rPr>
              <a:t>we</a:t>
            </a:r>
            <a:r>
              <a:rPr lang="es-ES" sz="2000" dirty="0">
                <a:solidFill>
                  <a:schemeClr val="tx1"/>
                </a:solidFill>
              </a:rPr>
              <a:t> are </a:t>
            </a:r>
            <a:r>
              <a:rPr lang="es-ES" sz="2000" dirty="0" err="1">
                <a:solidFill>
                  <a:schemeClr val="tx1"/>
                </a:solidFill>
              </a:rPr>
              <a:t>not</a:t>
            </a:r>
            <a:r>
              <a:rPr lang="es-ES" sz="2000" dirty="0">
                <a:solidFill>
                  <a:schemeClr val="tx1"/>
                </a:solidFill>
              </a:rPr>
              <a:t> </a:t>
            </a:r>
            <a:r>
              <a:rPr lang="es-ES" sz="2000" dirty="0" err="1">
                <a:solidFill>
                  <a:schemeClr val="tx1"/>
                </a:solidFill>
              </a:rPr>
              <a:t>going</a:t>
            </a:r>
            <a:r>
              <a:rPr lang="es-ES" sz="2000" dirty="0">
                <a:solidFill>
                  <a:schemeClr val="tx1"/>
                </a:solidFill>
              </a:rPr>
              <a:t> </a:t>
            </a:r>
            <a:r>
              <a:rPr lang="es-ES" sz="2000" dirty="0" err="1">
                <a:solidFill>
                  <a:schemeClr val="tx1"/>
                </a:solidFill>
              </a:rPr>
              <a:t>to</a:t>
            </a:r>
            <a:r>
              <a:rPr lang="es-ES" sz="2000" dirty="0">
                <a:solidFill>
                  <a:schemeClr val="tx1"/>
                </a:solidFill>
              </a:rPr>
              <a:t> </a:t>
            </a:r>
            <a:r>
              <a:rPr lang="es-ES" sz="2000" dirty="0" err="1">
                <a:solidFill>
                  <a:schemeClr val="tx1"/>
                </a:solidFill>
              </a:rPr>
              <a:t>focus</a:t>
            </a:r>
            <a:r>
              <a:rPr lang="es-ES" sz="2000" dirty="0">
                <a:solidFill>
                  <a:schemeClr val="tx1"/>
                </a:solidFill>
              </a:rPr>
              <a:t> </a:t>
            </a:r>
            <a:r>
              <a:rPr lang="es-ES" sz="2000" dirty="0" err="1">
                <a:solidFill>
                  <a:schemeClr val="tx1"/>
                </a:solidFill>
              </a:rPr>
              <a:t>on</a:t>
            </a:r>
            <a:r>
              <a:rPr lang="es-ES" sz="2000" dirty="0">
                <a:solidFill>
                  <a:schemeClr val="tx1"/>
                </a:solidFill>
              </a:rPr>
              <a:t> </a:t>
            </a:r>
            <a:r>
              <a:rPr lang="es-ES" sz="2000" dirty="0" err="1">
                <a:solidFill>
                  <a:schemeClr val="tx1"/>
                </a:solidFill>
              </a:rPr>
              <a:t>it</a:t>
            </a:r>
            <a:r>
              <a:rPr lang="es-ES" sz="2000" dirty="0">
                <a:solidFill>
                  <a:schemeClr val="tx1"/>
                </a:solidFill>
              </a:rPr>
              <a:t>, </a:t>
            </a:r>
            <a:r>
              <a:rPr lang="es-ES" sz="2000" dirty="0" err="1">
                <a:solidFill>
                  <a:schemeClr val="tx1"/>
                </a:solidFill>
              </a:rPr>
              <a:t>because</a:t>
            </a:r>
            <a:r>
              <a:rPr lang="es-ES" sz="2000" dirty="0">
                <a:solidFill>
                  <a:schemeClr val="tx1"/>
                </a:solidFill>
              </a:rPr>
              <a:t> </a:t>
            </a:r>
            <a:r>
              <a:rPr lang="es-ES" sz="2000" dirty="0" err="1">
                <a:solidFill>
                  <a:schemeClr val="tx1"/>
                </a:solidFill>
              </a:rPr>
              <a:t>it</a:t>
            </a:r>
            <a:r>
              <a:rPr lang="es-ES" sz="2000" dirty="0">
                <a:solidFill>
                  <a:schemeClr val="tx1"/>
                </a:solidFill>
              </a:rPr>
              <a:t> has </a:t>
            </a:r>
            <a:r>
              <a:rPr lang="es-ES" sz="2000" dirty="0" err="1">
                <a:solidFill>
                  <a:schemeClr val="tx1"/>
                </a:solidFill>
              </a:rPr>
              <a:t>less</a:t>
            </a:r>
            <a:r>
              <a:rPr lang="es-ES" sz="2000" dirty="0">
                <a:solidFill>
                  <a:schemeClr val="tx1"/>
                </a:solidFill>
              </a:rPr>
              <a:t> </a:t>
            </a:r>
            <a:r>
              <a:rPr lang="es-ES" sz="2000" dirty="0" err="1">
                <a:solidFill>
                  <a:schemeClr val="tx1"/>
                </a:solidFill>
              </a:rPr>
              <a:t>problems</a:t>
            </a:r>
            <a:r>
              <a:rPr lang="es-ES" sz="2000" dirty="0">
                <a:solidFill>
                  <a:schemeClr val="tx1"/>
                </a:solidFill>
              </a:rPr>
              <a:t> </a:t>
            </a:r>
            <a:r>
              <a:rPr lang="es-ES" sz="2000" dirty="0" err="1">
                <a:solidFill>
                  <a:schemeClr val="tx1"/>
                </a:solidFill>
              </a:rPr>
              <a:t>than</a:t>
            </a:r>
            <a:r>
              <a:rPr lang="es-ES" sz="2000" dirty="0">
                <a:solidFill>
                  <a:schemeClr val="tx1"/>
                </a:solidFill>
              </a:rPr>
              <a:t> </a:t>
            </a:r>
            <a:r>
              <a:rPr lang="es-ES" sz="2000" dirty="0" err="1">
                <a:solidFill>
                  <a:schemeClr val="tx1"/>
                </a:solidFill>
              </a:rPr>
              <a:t>other</a:t>
            </a:r>
            <a:r>
              <a:rPr lang="es-ES" sz="2000" dirty="0">
                <a:solidFill>
                  <a:schemeClr val="tx1"/>
                </a:solidFill>
              </a:rPr>
              <a:t> </a:t>
            </a:r>
            <a:r>
              <a:rPr lang="es-ES" sz="2000" dirty="0" err="1">
                <a:solidFill>
                  <a:schemeClr val="tx1"/>
                </a:solidFill>
              </a:rPr>
              <a:t>areas</a:t>
            </a:r>
            <a:r>
              <a:rPr lang="es-ES" sz="20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052" name="Picture 4" descr="Resultado de imagen de rio segur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2731" y="1387366"/>
            <a:ext cx="6831724" cy="51237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0915339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/>
          <a:srcRect l="5224" t="20641" r="6772" b="9554"/>
          <a:stretch>
            <a:fillRect/>
          </a:stretch>
        </p:blipFill>
        <p:spPr bwMode="auto">
          <a:xfrm>
            <a:off x="1718442" y="945932"/>
            <a:ext cx="8182304" cy="556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Elipse"/>
          <p:cNvSpPr/>
          <p:nvPr/>
        </p:nvSpPr>
        <p:spPr>
          <a:xfrm>
            <a:off x="4353084" y="2105374"/>
            <a:ext cx="1322502" cy="82701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Elipse"/>
          <p:cNvSpPr/>
          <p:nvPr/>
        </p:nvSpPr>
        <p:spPr>
          <a:xfrm>
            <a:off x="2605814" y="1865736"/>
            <a:ext cx="957193" cy="1555381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Elipse"/>
          <p:cNvSpPr/>
          <p:nvPr/>
        </p:nvSpPr>
        <p:spPr>
          <a:xfrm>
            <a:off x="7014756" y="4771996"/>
            <a:ext cx="1451328" cy="1723397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2054471" y="1355835"/>
            <a:ext cx="21423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b="1" dirty="0"/>
              <a:t>CONTRAPARADA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4317499" y="1655378"/>
            <a:ext cx="1449977" cy="3783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b="1" dirty="0"/>
              <a:t>ESPINARDO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6809803" y="4278311"/>
            <a:ext cx="18941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b="1" dirty="0"/>
              <a:t>EL GARRUCHAL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10011100" y="2159901"/>
            <a:ext cx="20547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err="1"/>
              <a:t>We</a:t>
            </a:r>
            <a:r>
              <a:rPr lang="es-ES" sz="2000" dirty="0"/>
              <a:t> are </a:t>
            </a:r>
            <a:r>
              <a:rPr lang="es-ES" sz="2000" dirty="0" err="1"/>
              <a:t>going</a:t>
            </a:r>
            <a:r>
              <a:rPr lang="es-ES" sz="2000" dirty="0"/>
              <a:t> </a:t>
            </a:r>
            <a:r>
              <a:rPr lang="es-ES" sz="2000" dirty="0" err="1"/>
              <a:t>to</a:t>
            </a:r>
            <a:r>
              <a:rPr lang="es-ES" sz="2000" dirty="0"/>
              <a:t> </a:t>
            </a:r>
            <a:r>
              <a:rPr lang="es-ES" sz="2000" dirty="0" err="1"/>
              <a:t>talk</a:t>
            </a:r>
            <a:r>
              <a:rPr lang="es-ES" sz="2000" dirty="0"/>
              <a:t> </a:t>
            </a:r>
            <a:r>
              <a:rPr lang="es-ES" sz="2000" dirty="0" err="1"/>
              <a:t>about</a:t>
            </a:r>
            <a:r>
              <a:rPr lang="es-ES" sz="2000" dirty="0"/>
              <a:t> </a:t>
            </a:r>
            <a:r>
              <a:rPr lang="es-ES" sz="2000" dirty="0" err="1"/>
              <a:t>some</a:t>
            </a:r>
            <a:r>
              <a:rPr lang="es-ES" sz="2000" dirty="0"/>
              <a:t>  non </a:t>
            </a:r>
            <a:r>
              <a:rPr lang="es-ES" sz="2000" dirty="0" err="1"/>
              <a:t>permanent</a:t>
            </a:r>
            <a:r>
              <a:rPr lang="es-ES" sz="2000" dirty="0"/>
              <a:t> </a:t>
            </a:r>
            <a:r>
              <a:rPr lang="es-ES" sz="2000" dirty="0" err="1"/>
              <a:t>streams</a:t>
            </a:r>
            <a:r>
              <a:rPr lang="es-ES" sz="2000" dirty="0"/>
              <a:t>, </a:t>
            </a:r>
            <a:r>
              <a:rPr lang="es-ES" sz="2000" dirty="0" err="1"/>
              <a:t>irrigation</a:t>
            </a:r>
            <a:r>
              <a:rPr lang="es-ES" sz="2000" dirty="0"/>
              <a:t> </a:t>
            </a:r>
            <a:r>
              <a:rPr lang="es-ES" sz="2000" dirty="0" err="1"/>
              <a:t>canals</a:t>
            </a:r>
            <a:r>
              <a:rPr lang="es-ES" sz="2000" dirty="0"/>
              <a:t> and </a:t>
            </a:r>
            <a:r>
              <a:rPr lang="es-ES" sz="2000" dirty="0" err="1"/>
              <a:t>draining</a:t>
            </a:r>
            <a:r>
              <a:rPr lang="es-ES" sz="2000" dirty="0"/>
              <a:t> </a:t>
            </a:r>
            <a:r>
              <a:rPr lang="es-ES" sz="2000" dirty="0" err="1"/>
              <a:t>canals</a:t>
            </a:r>
            <a:r>
              <a:rPr lang="es-ES" sz="2000" dirty="0"/>
              <a:t>.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15143" y="635284"/>
            <a:ext cx="10254342" cy="1280890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 err="1"/>
              <a:t>Ephemeral</a:t>
            </a:r>
            <a:r>
              <a:rPr lang="es-ES" sz="3200" dirty="0"/>
              <a:t> </a:t>
            </a:r>
            <a:r>
              <a:rPr lang="es-ES" sz="3200" dirty="0" err="1"/>
              <a:t>watercourse</a:t>
            </a:r>
            <a:r>
              <a:rPr lang="es-ES" sz="3200" dirty="0"/>
              <a:t> </a:t>
            </a:r>
            <a:r>
              <a:rPr lang="es-ES" sz="3200" dirty="0" err="1"/>
              <a:t>on</a:t>
            </a:r>
            <a:r>
              <a:rPr lang="es-ES" sz="3200" dirty="0"/>
              <a:t> </a:t>
            </a:r>
            <a:r>
              <a:rPr lang="es-ES" sz="3200" b="1" dirty="0" err="1"/>
              <a:t>urban</a:t>
            </a:r>
            <a:r>
              <a:rPr lang="es-ES" sz="3200" dirty="0"/>
              <a:t> </a:t>
            </a:r>
            <a:r>
              <a:rPr lang="es-ES" sz="3200" dirty="0" err="1"/>
              <a:t>area</a:t>
            </a:r>
            <a:r>
              <a:rPr lang="es-ES" sz="3200" dirty="0"/>
              <a:t>: </a:t>
            </a:r>
            <a:r>
              <a:rPr lang="es-ES" sz="3200" dirty="0" err="1"/>
              <a:t>Espinardo</a:t>
            </a:r>
            <a:endParaRPr lang="es-ES" sz="3200" dirty="0"/>
          </a:p>
        </p:txBody>
      </p:sp>
      <p:pic>
        <p:nvPicPr>
          <p:cNvPr id="10" name="9 Imagen" descr="IMG-20190227-WA00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97" y="1502229"/>
            <a:ext cx="4650377" cy="3487783"/>
          </a:xfrm>
          <a:prstGeom prst="rect">
            <a:avLst/>
          </a:prstGeom>
        </p:spPr>
      </p:pic>
      <p:pic>
        <p:nvPicPr>
          <p:cNvPr id="9" name="8 Imagen" descr="IMG-20190227-WA00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703" y="1410788"/>
            <a:ext cx="4423954" cy="3317965"/>
          </a:xfrm>
          <a:prstGeom prst="rect">
            <a:avLst/>
          </a:prstGeom>
        </p:spPr>
      </p:pic>
      <p:pic>
        <p:nvPicPr>
          <p:cNvPr id="8" name="7 Imagen" descr="IMG-20190227-WA0053.jpg"/>
          <p:cNvPicPr>
            <a:picLocks noChangeAspect="1"/>
          </p:cNvPicPr>
          <p:nvPr/>
        </p:nvPicPr>
        <p:blipFill>
          <a:blip r:embed="rId4"/>
          <a:srcRect l="10720" t="11810" r="10550" b="14666"/>
          <a:stretch>
            <a:fillRect/>
          </a:stretch>
        </p:blipFill>
        <p:spPr>
          <a:xfrm>
            <a:off x="4454279" y="2196813"/>
            <a:ext cx="3399051" cy="4232366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8046720" y="4963885"/>
            <a:ext cx="37359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/>
              <a:t>When</a:t>
            </a:r>
            <a:r>
              <a:rPr lang="es-ES" sz="2400" dirty="0"/>
              <a:t> </a:t>
            </a:r>
            <a:r>
              <a:rPr lang="es-ES" sz="2400" dirty="0" err="1"/>
              <a:t>there</a:t>
            </a:r>
            <a:r>
              <a:rPr lang="es-ES" sz="2400" dirty="0"/>
              <a:t> are </a:t>
            </a:r>
            <a:r>
              <a:rPr lang="es-ES" sz="2400" b="1" dirty="0" err="1"/>
              <a:t>torrential</a:t>
            </a:r>
            <a:r>
              <a:rPr lang="es-ES" sz="2400" b="1" dirty="0"/>
              <a:t> </a:t>
            </a:r>
            <a:r>
              <a:rPr lang="es-ES" sz="2400" b="1" dirty="0" err="1"/>
              <a:t>rains</a:t>
            </a:r>
            <a:r>
              <a:rPr lang="es-ES" sz="2400" b="1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watercourse</a:t>
            </a:r>
            <a:r>
              <a:rPr lang="es-ES" sz="2400" dirty="0"/>
              <a:t> </a:t>
            </a:r>
            <a:r>
              <a:rPr lang="es-ES" sz="2400" dirty="0" err="1"/>
              <a:t>is</a:t>
            </a:r>
            <a:r>
              <a:rPr lang="es-ES" sz="2400" dirty="0"/>
              <a:t> </a:t>
            </a:r>
            <a:r>
              <a:rPr lang="es-ES" sz="2400" b="1" dirty="0" err="1"/>
              <a:t>flooded</a:t>
            </a:r>
            <a:endParaRPr lang="es-ES" sz="2400" b="1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80458" y="591453"/>
            <a:ext cx="10332720" cy="1280890"/>
          </a:xfrm>
        </p:spPr>
        <p:txBody>
          <a:bodyPr/>
          <a:lstStyle/>
          <a:p>
            <a:r>
              <a:rPr lang="es-ES" dirty="0"/>
              <a:t> </a:t>
            </a:r>
            <a:r>
              <a:rPr lang="es-ES" sz="3200" b="1" dirty="0" err="1"/>
              <a:t>Intermittent</a:t>
            </a:r>
            <a:r>
              <a:rPr lang="es-ES" sz="3200" dirty="0"/>
              <a:t> </a:t>
            </a:r>
            <a:r>
              <a:rPr lang="es-ES" sz="3200" dirty="0" err="1"/>
              <a:t>stream</a:t>
            </a:r>
            <a:r>
              <a:rPr lang="es-ES" sz="3200" dirty="0"/>
              <a:t> </a:t>
            </a:r>
            <a:r>
              <a:rPr lang="es-ES" sz="3200" dirty="0" err="1"/>
              <a:t>on</a:t>
            </a:r>
            <a:r>
              <a:rPr lang="es-ES" sz="3200" dirty="0"/>
              <a:t> a </a:t>
            </a:r>
            <a:r>
              <a:rPr lang="es-ES" sz="3200" b="1" dirty="0"/>
              <a:t>rural</a:t>
            </a:r>
            <a:r>
              <a:rPr lang="es-ES" sz="3200" dirty="0"/>
              <a:t> </a:t>
            </a:r>
            <a:r>
              <a:rPr lang="es-ES" sz="3200" dirty="0" err="1"/>
              <a:t>area</a:t>
            </a:r>
            <a:r>
              <a:rPr lang="es-ES" sz="3200" dirty="0"/>
              <a:t>: </a:t>
            </a:r>
            <a:r>
              <a:rPr lang="es-ES" sz="3200" dirty="0" err="1"/>
              <a:t>Garruchal</a:t>
            </a:r>
            <a:endParaRPr lang="es-ES" sz="320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5592" t="20933" r="6908" b="9577"/>
          <a:stretch>
            <a:fillRect/>
          </a:stretch>
        </p:blipFill>
        <p:spPr bwMode="auto">
          <a:xfrm>
            <a:off x="733993" y="1685108"/>
            <a:ext cx="6816338" cy="433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7781256" y="1875166"/>
            <a:ext cx="4284616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/>
            </a:r>
            <a:br>
              <a:rPr kumimoji="0" lang="es-ES" sz="12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</a:br>
            <a:r>
              <a:rPr kumimoji="0" lang="es-ES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entury Gothic" pitchFamily="34" charset="0"/>
                <a:cs typeface="Arial" pitchFamily="34" charset="0"/>
              </a:rPr>
              <a:t>El </a:t>
            </a:r>
            <a:r>
              <a:rPr kumimoji="0" lang="es-ES" sz="24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Century Gothic" pitchFamily="34" charset="0"/>
                <a:cs typeface="Arial" pitchFamily="34" charset="0"/>
              </a:rPr>
              <a:t>Garruchal</a:t>
            </a:r>
            <a:r>
              <a:rPr kumimoji="0" lang="es-ES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entury Gothic" pitchFamily="34" charset="0"/>
                <a:cs typeface="Arial" pitchFamily="34" charset="0"/>
              </a:rPr>
              <a:t> </a:t>
            </a:r>
            <a:r>
              <a:rPr kumimoji="0" lang="es-ES" sz="24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Century Gothic" pitchFamily="34" charset="0"/>
                <a:cs typeface="Arial" pitchFamily="34" charset="0"/>
              </a:rPr>
              <a:t>is</a:t>
            </a:r>
            <a:r>
              <a:rPr kumimoji="0" lang="es-ES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entury Gothic" pitchFamily="34" charset="0"/>
                <a:cs typeface="Arial" pitchFamily="34" charset="0"/>
              </a:rPr>
              <a:t> </a:t>
            </a:r>
            <a:r>
              <a:rPr kumimoji="0" lang="es-ES" sz="24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Century Gothic" pitchFamily="34" charset="0"/>
                <a:cs typeface="Arial" pitchFamily="34" charset="0"/>
              </a:rPr>
              <a:t>one</a:t>
            </a:r>
            <a:r>
              <a:rPr kumimoji="0" lang="es-ES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entury Gothic" pitchFamily="34" charset="0"/>
                <a:cs typeface="Arial" pitchFamily="34" charset="0"/>
              </a:rPr>
              <a:t> of </a:t>
            </a:r>
            <a:r>
              <a:rPr kumimoji="0" lang="es-ES" sz="24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Century Gothic" pitchFamily="34" charset="0"/>
                <a:cs typeface="Arial" pitchFamily="34" charset="0"/>
              </a:rPr>
              <a:t>the</a:t>
            </a:r>
            <a:r>
              <a:rPr kumimoji="0" lang="es-ES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entury Gothic" pitchFamily="34" charset="0"/>
                <a:cs typeface="Arial" pitchFamily="34" charset="0"/>
              </a:rPr>
              <a:t> </a:t>
            </a:r>
            <a:r>
              <a:rPr kumimoji="0" lang="es-ES" sz="24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Century Gothic" pitchFamily="34" charset="0"/>
                <a:cs typeface="Arial" pitchFamily="34" charset="0"/>
              </a:rPr>
              <a:t>three</a:t>
            </a:r>
            <a:r>
              <a:rPr kumimoji="0" lang="es-ES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entury Gothic" pitchFamily="34" charset="0"/>
                <a:cs typeface="Arial" pitchFamily="34" charset="0"/>
              </a:rPr>
              <a:t> natural </a:t>
            </a:r>
            <a:r>
              <a:rPr kumimoji="0" lang="es-ES" sz="24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Century Gothic" pitchFamily="34" charset="0"/>
                <a:cs typeface="Arial" pitchFamily="34" charset="0"/>
              </a:rPr>
              <a:t>passes</a:t>
            </a:r>
            <a:r>
              <a:rPr kumimoji="0" lang="es-ES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entury Gothic" pitchFamily="34" charset="0"/>
                <a:cs typeface="Arial" pitchFamily="34" charset="0"/>
              </a:rPr>
              <a:t> </a:t>
            </a:r>
            <a:r>
              <a:rPr kumimoji="0" lang="es-ES" sz="24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Century Gothic" pitchFamily="34" charset="0"/>
                <a:cs typeface="Arial" pitchFamily="34" charset="0"/>
              </a:rPr>
              <a:t>that</a:t>
            </a:r>
            <a:r>
              <a:rPr kumimoji="0" lang="es-ES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entury Gothic" pitchFamily="34" charset="0"/>
                <a:cs typeface="Arial" pitchFamily="34" charset="0"/>
              </a:rPr>
              <a:t> </a:t>
            </a:r>
            <a:r>
              <a:rPr kumimoji="0" lang="es-ES" sz="24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Century Gothic" pitchFamily="34" charset="0"/>
                <a:cs typeface="Arial" pitchFamily="34" charset="0"/>
              </a:rPr>
              <a:t>exist</a:t>
            </a:r>
            <a:r>
              <a:rPr kumimoji="0" lang="es-ES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entury Gothic" pitchFamily="34" charset="0"/>
                <a:cs typeface="Arial" pitchFamily="34" charset="0"/>
              </a:rPr>
              <a:t> in </a:t>
            </a:r>
            <a:r>
              <a:rPr kumimoji="0" lang="es-ES" sz="24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Century Gothic" pitchFamily="34" charset="0"/>
                <a:cs typeface="Arial" pitchFamily="34" charset="0"/>
              </a:rPr>
              <a:t>the</a:t>
            </a:r>
            <a:r>
              <a:rPr kumimoji="0" lang="es-ES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entury Gothic" pitchFamily="34" charset="0"/>
                <a:cs typeface="Arial" pitchFamily="34" charset="0"/>
              </a:rPr>
              <a:t> </a:t>
            </a:r>
            <a:r>
              <a:rPr kumimoji="0" lang="es-ES" sz="24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Century Gothic" pitchFamily="34" charset="0"/>
                <a:cs typeface="Arial" pitchFamily="34" charset="0"/>
              </a:rPr>
              <a:t>chain</a:t>
            </a:r>
            <a:r>
              <a:rPr kumimoji="0" lang="es-ES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entury Gothic" pitchFamily="34" charset="0"/>
                <a:cs typeface="Arial" pitchFamily="34" charset="0"/>
              </a:rPr>
              <a:t> of </a:t>
            </a:r>
            <a:r>
              <a:rPr kumimoji="0" lang="es-ES" sz="24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Century Gothic" pitchFamily="34" charset="0"/>
                <a:cs typeface="Arial" pitchFamily="34" charset="0"/>
              </a:rPr>
              <a:t>mountains</a:t>
            </a:r>
            <a:r>
              <a:rPr kumimoji="0" lang="es-ES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entury Gothic" pitchFamily="34" charset="0"/>
                <a:cs typeface="Arial" pitchFamily="34" charset="0"/>
              </a:rPr>
              <a:t> </a:t>
            </a:r>
            <a:r>
              <a:rPr kumimoji="0" lang="es-ES" sz="24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Century Gothic" pitchFamily="34" charset="0"/>
                <a:cs typeface="Arial" pitchFamily="34" charset="0"/>
              </a:rPr>
              <a:t>that</a:t>
            </a:r>
            <a:r>
              <a:rPr kumimoji="0" lang="es-ES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entury Gothic" pitchFamily="34" charset="0"/>
                <a:cs typeface="Arial" pitchFamily="34" charset="0"/>
              </a:rPr>
              <a:t> </a:t>
            </a:r>
            <a:r>
              <a:rPr kumimoji="0" lang="es-ES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Century Gothic" pitchFamily="34" charset="0"/>
                <a:cs typeface="Arial" pitchFamily="34" charset="0"/>
              </a:rPr>
              <a:t>closes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Century Gothic" pitchFamily="34" charset="0"/>
                <a:cs typeface="Arial" pitchFamily="34" charset="0"/>
              </a:rPr>
              <a:t> </a:t>
            </a:r>
            <a:r>
              <a:rPr kumimoji="0" lang="es-ES" sz="24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Century Gothic" pitchFamily="34" charset="0"/>
                <a:cs typeface="Arial" pitchFamily="34" charset="0"/>
              </a:rPr>
              <a:t>the</a:t>
            </a:r>
            <a:r>
              <a:rPr kumimoji="0" lang="es-ES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entury Gothic" pitchFamily="34" charset="0"/>
                <a:cs typeface="Arial" pitchFamily="34" charset="0"/>
              </a:rPr>
              <a:t> </a:t>
            </a:r>
            <a:r>
              <a:rPr kumimoji="0" lang="es-ES" sz="24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Century Gothic" pitchFamily="34" charset="0"/>
                <a:cs typeface="Arial" pitchFamily="34" charset="0"/>
              </a:rPr>
              <a:t>valley</a:t>
            </a:r>
            <a:r>
              <a:rPr kumimoji="0" lang="es-ES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entury Gothic" pitchFamily="34" charset="0"/>
                <a:cs typeface="Arial" pitchFamily="34" charset="0"/>
              </a:rPr>
              <a:t> of </a:t>
            </a:r>
            <a:r>
              <a:rPr kumimoji="0" lang="es-ES" sz="24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Century Gothic" pitchFamily="34" charset="0"/>
                <a:cs typeface="Arial" pitchFamily="34" charset="0"/>
              </a:rPr>
              <a:t>the</a:t>
            </a:r>
            <a:r>
              <a:rPr kumimoji="0" lang="es-ES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entury Gothic" pitchFamily="34" charset="0"/>
                <a:cs typeface="Arial" pitchFamily="34" charset="0"/>
              </a:rPr>
              <a:t> Segura </a:t>
            </a:r>
            <a:r>
              <a:rPr kumimoji="0" lang="es-ES" sz="24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Century Gothic" pitchFamily="34" charset="0"/>
                <a:cs typeface="Arial" pitchFamily="34" charset="0"/>
              </a:rPr>
              <a:t>River</a:t>
            </a:r>
            <a:r>
              <a:rPr kumimoji="0" lang="es-ES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entury Gothic" pitchFamily="34" charset="0"/>
                <a:cs typeface="Arial" pitchFamily="34" charset="0"/>
              </a:rPr>
              <a:t> in </a:t>
            </a:r>
            <a:r>
              <a:rPr kumimoji="0" lang="es-ES" sz="24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Century Gothic" pitchFamily="34" charset="0"/>
                <a:cs typeface="Arial" pitchFamily="34" charset="0"/>
              </a:rPr>
              <a:t>the</a:t>
            </a:r>
            <a:r>
              <a:rPr kumimoji="0" lang="es-ES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entury Gothic" pitchFamily="34" charset="0"/>
                <a:cs typeface="Arial" pitchFamily="34" charset="0"/>
              </a:rPr>
              <a:t> </a:t>
            </a:r>
            <a:r>
              <a:rPr kumimoji="0" lang="es-ES" sz="24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Century Gothic" pitchFamily="34" charset="0"/>
                <a:cs typeface="Arial" pitchFamily="34" charset="0"/>
              </a:rPr>
              <a:t>south</a:t>
            </a:r>
            <a:r>
              <a:rPr kumimoji="0" lang="es-ES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entury Gothic" pitchFamily="34" charset="0"/>
                <a:cs typeface="Arial" pitchFamily="34" charset="0"/>
              </a:rPr>
              <a:t>. </a:t>
            </a:r>
            <a:endParaRPr lang="es-ES" sz="2400" dirty="0">
              <a:solidFill>
                <a:srgbClr val="212121"/>
              </a:solidFill>
              <a:latin typeface="Century Gothic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0" i="0" u="none" strike="noStrike" cap="none" normalizeH="0" dirty="0">
                <a:ln>
                  <a:noFill/>
                </a:ln>
                <a:solidFill>
                  <a:srgbClr val="212121"/>
                </a:solidFill>
                <a:effectLst/>
                <a:latin typeface="Century Gothic" pitchFamily="34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2400" baseline="0" dirty="0" err="1">
                <a:solidFill>
                  <a:srgbClr val="212121"/>
                </a:solidFill>
                <a:latin typeface="Century Gothic" pitchFamily="34" charset="0"/>
                <a:cs typeface="Arial" pitchFamily="34" charset="0"/>
              </a:rPr>
              <a:t>This</a:t>
            </a:r>
            <a:r>
              <a:rPr lang="es-ES" sz="2400" dirty="0">
                <a:solidFill>
                  <a:srgbClr val="212121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s-ES" sz="2400" dirty="0" err="1">
                <a:solidFill>
                  <a:srgbClr val="212121"/>
                </a:solidFill>
                <a:latin typeface="Century Gothic" pitchFamily="34" charset="0"/>
                <a:cs typeface="Arial" pitchFamily="34" charset="0"/>
              </a:rPr>
              <a:t>stream</a:t>
            </a:r>
            <a:r>
              <a:rPr lang="es-ES" sz="2400" dirty="0">
                <a:solidFill>
                  <a:srgbClr val="212121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s-ES" sz="2400" dirty="0" err="1">
                <a:solidFill>
                  <a:srgbClr val="212121"/>
                </a:solidFill>
                <a:latin typeface="Century Gothic" pitchFamily="34" charset="0"/>
                <a:cs typeface="Arial" pitchFamily="34" charset="0"/>
              </a:rPr>
              <a:t>carries</a:t>
            </a:r>
            <a:r>
              <a:rPr lang="es-ES" sz="2400" dirty="0">
                <a:solidFill>
                  <a:srgbClr val="212121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s-ES" sz="2400" dirty="0" err="1">
                <a:solidFill>
                  <a:srgbClr val="212121"/>
                </a:solidFill>
                <a:latin typeface="Century Gothic" pitchFamily="34" charset="0"/>
                <a:cs typeface="Arial" pitchFamily="34" charset="0"/>
              </a:rPr>
              <a:t>water</a:t>
            </a:r>
            <a:r>
              <a:rPr lang="es-ES" sz="2400" dirty="0">
                <a:solidFill>
                  <a:srgbClr val="212121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s-ES" sz="2400" b="1" dirty="0" err="1">
                <a:latin typeface="Century Gothic" pitchFamily="34" charset="0"/>
                <a:cs typeface="Arial" pitchFamily="34" charset="0"/>
              </a:rPr>
              <a:t>seasonally</a:t>
            </a:r>
            <a:r>
              <a:rPr lang="es-ES" sz="2400" dirty="0">
                <a:solidFill>
                  <a:srgbClr val="212121"/>
                </a:solidFill>
                <a:latin typeface="Century Gothic" pitchFamily="34" charset="0"/>
                <a:cs typeface="Arial" pitchFamily="34" charset="0"/>
              </a:rPr>
              <a:t>, </a:t>
            </a:r>
            <a:r>
              <a:rPr lang="es-ES" sz="2400" dirty="0" err="1">
                <a:solidFill>
                  <a:srgbClr val="212121"/>
                </a:solidFill>
                <a:latin typeface="Century Gothic" pitchFamily="34" charset="0"/>
                <a:cs typeface="Arial" pitchFamily="34" charset="0"/>
              </a:rPr>
              <a:t>usually</a:t>
            </a:r>
            <a:r>
              <a:rPr lang="es-ES" sz="2400" dirty="0">
                <a:solidFill>
                  <a:srgbClr val="212121"/>
                </a:solidFill>
                <a:latin typeface="Century Gothic" pitchFamily="34" charset="0"/>
                <a:cs typeface="Arial" pitchFamily="34" charset="0"/>
              </a:rPr>
              <a:t>, </a:t>
            </a:r>
            <a:r>
              <a:rPr lang="es-ES" sz="2400" dirty="0" err="1">
                <a:solidFill>
                  <a:srgbClr val="212121"/>
                </a:solidFill>
                <a:latin typeface="Century Gothic" pitchFamily="34" charset="0"/>
                <a:cs typeface="Arial" pitchFamily="34" charset="0"/>
              </a:rPr>
              <a:t>from</a:t>
            </a:r>
            <a:r>
              <a:rPr lang="es-ES" sz="2400" dirty="0">
                <a:solidFill>
                  <a:srgbClr val="212121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s-ES" sz="2400" dirty="0" err="1">
                <a:solidFill>
                  <a:srgbClr val="212121"/>
                </a:solidFill>
                <a:latin typeface="Century Gothic" pitchFamily="34" charset="0"/>
                <a:cs typeface="Arial" pitchFamily="34" charset="0"/>
              </a:rPr>
              <a:t>autumn</a:t>
            </a:r>
            <a:r>
              <a:rPr lang="es-ES" sz="2400" dirty="0">
                <a:solidFill>
                  <a:srgbClr val="212121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s-ES" sz="2400" dirty="0" err="1">
                <a:solidFill>
                  <a:srgbClr val="212121"/>
                </a:solidFill>
                <a:latin typeface="Century Gothic" pitchFamily="34" charset="0"/>
                <a:cs typeface="Arial" pitchFamily="34" charset="0"/>
              </a:rPr>
              <a:t>to</a:t>
            </a:r>
            <a:r>
              <a:rPr lang="es-ES" sz="2400" dirty="0">
                <a:solidFill>
                  <a:srgbClr val="212121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s-ES" sz="2400" dirty="0" err="1">
                <a:solidFill>
                  <a:srgbClr val="212121"/>
                </a:solidFill>
                <a:latin typeface="Century Gothic" pitchFamily="34" charset="0"/>
                <a:cs typeface="Arial" pitchFamily="34" charset="0"/>
              </a:rPr>
              <a:t>spring</a:t>
            </a:r>
            <a:r>
              <a:rPr lang="es-ES" sz="2400" dirty="0">
                <a:solidFill>
                  <a:srgbClr val="212121"/>
                </a:solidFill>
                <a:latin typeface="Century Gothic" pitchFamily="34" charset="0"/>
                <a:cs typeface="Arial" pitchFamily="34" charset="0"/>
              </a:rPr>
              <a:t>.</a:t>
            </a:r>
            <a:endParaRPr kumimoji="0" lang="es-E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s-E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IMG_731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989" y="2573391"/>
            <a:ext cx="5155475" cy="3866606"/>
          </a:xfrm>
          <a:prstGeom prst="rect">
            <a:avLst/>
          </a:prstGeom>
        </p:spPr>
      </p:pic>
      <p:pic>
        <p:nvPicPr>
          <p:cNvPr id="4" name="3 Imagen" descr="IMG_20190213_12483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887" y="2592763"/>
            <a:ext cx="5112228" cy="3834171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611086" y="614482"/>
            <a:ext cx="8969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err="1"/>
              <a:t>Photos</a:t>
            </a:r>
            <a:r>
              <a:rPr lang="es-ES" sz="3600" dirty="0"/>
              <a:t> </a:t>
            </a:r>
            <a:r>
              <a:rPr lang="es-ES" sz="3600" dirty="0" err="1"/>
              <a:t>about</a:t>
            </a:r>
            <a:r>
              <a:rPr lang="es-ES" sz="3600" dirty="0"/>
              <a:t> </a:t>
            </a:r>
            <a:r>
              <a:rPr lang="es-ES" sz="3600" dirty="0" err="1"/>
              <a:t>our</a:t>
            </a:r>
            <a:r>
              <a:rPr lang="es-ES" sz="3600" dirty="0"/>
              <a:t> </a:t>
            </a:r>
            <a:r>
              <a:rPr lang="es-ES" sz="3600" dirty="0" err="1"/>
              <a:t>visit</a:t>
            </a:r>
            <a:r>
              <a:rPr lang="es-ES" sz="3600" dirty="0"/>
              <a:t> </a:t>
            </a:r>
            <a:r>
              <a:rPr lang="es-ES" sz="3600" dirty="0" err="1"/>
              <a:t>to</a:t>
            </a:r>
            <a:r>
              <a:rPr lang="es-ES" sz="3600" dirty="0"/>
              <a:t> </a:t>
            </a:r>
            <a:r>
              <a:rPr lang="es-ES" sz="3600" dirty="0" err="1"/>
              <a:t>Garruchal</a:t>
            </a:r>
            <a:endParaRPr lang="es-ES" sz="3600" dirty="0"/>
          </a:p>
        </p:txBody>
      </p:sp>
      <p:cxnSp>
        <p:nvCxnSpPr>
          <p:cNvPr id="7" name="6 Conector recto de flecha"/>
          <p:cNvCxnSpPr>
            <a:cxnSpLocks/>
          </p:cNvCxnSpPr>
          <p:nvPr/>
        </p:nvCxnSpPr>
        <p:spPr>
          <a:xfrm flipV="1">
            <a:off x="7930242" y="1920240"/>
            <a:ext cx="615044" cy="2399211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7262948" y="1541417"/>
            <a:ext cx="4428309" cy="378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water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very</a:t>
            </a:r>
            <a:r>
              <a:rPr lang="es-ES" dirty="0"/>
              <a:t> </a:t>
            </a:r>
            <a:r>
              <a:rPr lang="es-ES" b="1" dirty="0" err="1"/>
              <a:t>salty</a:t>
            </a:r>
            <a:endParaRPr lang="es-ES" b="1" dirty="0"/>
          </a:p>
        </p:txBody>
      </p:sp>
      <p:sp>
        <p:nvSpPr>
          <p:cNvPr id="6" name="Elipse 5">
            <a:extLst>
              <a:ext uri="{FF2B5EF4-FFF2-40B4-BE49-F238E27FC236}">
                <a16:creationId xmlns="" xmlns:a16="http://schemas.microsoft.com/office/drawing/2014/main" id="{4AD80012-FBA8-904C-A2B3-141AF7B18549}"/>
              </a:ext>
            </a:extLst>
          </p:cNvPr>
          <p:cNvSpPr/>
          <p:nvPr/>
        </p:nvSpPr>
        <p:spPr>
          <a:xfrm>
            <a:off x="6825343" y="4319451"/>
            <a:ext cx="2209799" cy="997132"/>
          </a:xfrm>
          <a:prstGeom prst="ellipse">
            <a:avLst/>
          </a:prstGeom>
          <a:noFill/>
          <a:ln w="603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58167</TotalTime>
  <Words>558</Words>
  <Application>Microsoft Office PowerPoint</Application>
  <PresentationFormat>Personalizado</PresentationFormat>
  <Paragraphs>56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Wisp</vt:lpstr>
      <vt:lpstr>IES Miguel Espinosa</vt:lpstr>
      <vt:lpstr>Location</vt:lpstr>
      <vt:lpstr>A few words about our town</vt:lpstr>
      <vt:lpstr>Brief history of the town: </vt:lpstr>
      <vt:lpstr>Meet our river</vt:lpstr>
      <vt:lpstr>Diapositiva 6</vt:lpstr>
      <vt:lpstr>Ephemeral watercourse on urban area: Espinardo</vt:lpstr>
      <vt:lpstr> Intermittent stream on a rural area: Garruchal</vt:lpstr>
      <vt:lpstr>Diapositiva 9</vt:lpstr>
      <vt:lpstr>Diapositiva 10</vt:lpstr>
      <vt:lpstr>Irrigation canals (acequias)</vt:lpstr>
      <vt:lpstr>Draining canals (azarbes)</vt:lpstr>
      <vt:lpstr>Problems on our study site</vt:lpstr>
      <vt:lpstr>Main issues of our streams (ramblas)</vt:lpstr>
      <vt:lpstr>Diapositiva 15</vt:lpstr>
      <vt:lpstr>Diapositiva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Survey results - Greece</dc:title>
  <dc:creator>Demetris</dc:creator>
  <cp:lastModifiedBy>Usuario de Windows</cp:lastModifiedBy>
  <cp:revision>70</cp:revision>
  <dcterms:created xsi:type="dcterms:W3CDTF">2018-05-21T11:43:56Z</dcterms:created>
  <dcterms:modified xsi:type="dcterms:W3CDTF">2019-02-28T10:55:53Z</dcterms:modified>
</cp:coreProperties>
</file>